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80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4" r:id="rId16"/>
    <p:sldId id="270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8203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3235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2176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5779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7632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7106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3533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7674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3136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5767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6914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8AD90-4B59-42CE-A59C-BE246EA0BEDE}" type="datetimeFigureOut">
              <a:rPr lang="pl-PL" smtClean="0"/>
              <a:pPr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EA6D-F562-4864-BBE8-481776BF6A6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485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0236" cy="1842366"/>
          </a:xfrm>
        </p:spPr>
        <p:txBody>
          <a:bodyPr>
            <a:normAutofit/>
          </a:bodyPr>
          <a:lstStyle/>
          <a:p>
            <a:pPr algn="ctr"/>
            <a:r>
              <a:rPr lang="pl-PL" sz="2800" b="1" i="1" dirty="0" smtClean="0"/>
              <a:t>Dobre </a:t>
            </a:r>
            <a:r>
              <a:rPr lang="pl-PL" sz="2800" b="1" i="1" dirty="0"/>
              <a:t>praktyki krajowe, zagraniczne oraz własne dolnośląskich LGD </a:t>
            </a:r>
            <a:r>
              <a:rPr lang="pl-PL" sz="2800" b="1" i="1" dirty="0" smtClean="0"/>
              <a:t>- </a:t>
            </a:r>
            <a:r>
              <a:rPr lang="pl-PL" sz="2800" b="1" i="1" dirty="0"/>
              <a:t>źródłem wiedzy i współpracy pomiędzy lokalnymi grupami działania.</a:t>
            </a:r>
            <a:br>
              <a:rPr lang="pl-PL" sz="2800" b="1" i="1" dirty="0"/>
            </a:br>
            <a:endParaRPr lang="pl-PL" sz="2800" b="1" i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25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9863" y="1866670"/>
            <a:ext cx="10366910" cy="102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8000" y="3002347"/>
            <a:ext cx="115454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„Europejski Fundusz Rolny na rzecz Rozwoju Obszarów Wiejskich: Europa inwestująca w obszary wiejskie”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Operacja współfinansowana ze środków Unii Europejskiej w ramach Krajowej Sieci Obszarów Wiejskich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 Rozwoju Obszarów Wiejskich na lata 2014-2020. 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Instytucja Zarządzająca Programem Rozwoju Obszarów Wiejskich na lata 2014-2020 - Minister Rolnictwa i Rozwoju Wsi.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302328" y="4841306"/>
            <a:ext cx="84974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/>
              <a:t>Dobre praktyki – wymiar definicyjny i wybór </a:t>
            </a:r>
            <a:br>
              <a:rPr lang="pl-PL" sz="3200" b="1" dirty="0" smtClean="0"/>
            </a:b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xmlns="" val="24065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835" y="1409988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u="sng" dirty="0" smtClean="0"/>
              <a:t>PRZEDSIĘBIORCZOŚĆ I RYNEK PRACY</a:t>
            </a:r>
            <a:endParaRPr lang="pl-PL" sz="2400" dirty="0" smtClean="0"/>
          </a:p>
          <a:p>
            <a:pPr lvl="0"/>
            <a:r>
              <a:rPr lang="pl-PL" sz="2400" dirty="0" smtClean="0"/>
              <a:t>KŁODZKA WSTĘGA SUDETÓW</a:t>
            </a:r>
          </a:p>
          <a:p>
            <a:pPr lvl="0"/>
            <a:r>
              <a:rPr lang="pl-PL" sz="2400" dirty="0" smtClean="0"/>
              <a:t>WRZOSOWA DOLINA</a:t>
            </a:r>
          </a:p>
          <a:p>
            <a:pPr lvl="0"/>
            <a:r>
              <a:rPr lang="pl-PL" sz="2400" dirty="0" smtClean="0"/>
              <a:t>PARTNERSTWO DLA DOLINY BARYCZY</a:t>
            </a:r>
          </a:p>
          <a:p>
            <a:pPr lvl="0"/>
            <a:r>
              <a:rPr lang="pl-PL" sz="2400" dirty="0" smtClean="0"/>
              <a:t>LIDER A4</a:t>
            </a:r>
          </a:p>
          <a:p>
            <a:pPr>
              <a:buNone/>
            </a:pPr>
            <a:endParaRPr lang="pl-PL" sz="2400" b="1" u="sng" dirty="0" smtClean="0"/>
          </a:p>
          <a:p>
            <a:pPr>
              <a:buNone/>
            </a:pPr>
            <a:r>
              <a:rPr lang="pl-PL" sz="2400" b="1" u="sng" dirty="0" smtClean="0"/>
              <a:t>PRZECIWDZIAŁANIE ZMIANOM KLIMATU</a:t>
            </a:r>
            <a:endParaRPr lang="pl-PL" sz="2400" dirty="0" smtClean="0"/>
          </a:p>
          <a:p>
            <a:pPr lvl="0"/>
            <a:r>
              <a:rPr lang="pl-PL" sz="2400" dirty="0" smtClean="0"/>
              <a:t>PARTNERSTWO DLA DOLINY BARYCZY</a:t>
            </a:r>
          </a:p>
          <a:p>
            <a:pPr lvl="0"/>
            <a:r>
              <a:rPr lang="pl-PL" sz="2400" dirty="0" smtClean="0"/>
              <a:t>PARTNERSTWO SOWIOGÓRSKIE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835" y="1409988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u="sng" dirty="0" smtClean="0"/>
              <a:t>KAPITAŁ LUDZKI I SPOŁECZNY</a:t>
            </a:r>
            <a:endParaRPr lang="pl-PL" sz="2400" dirty="0" smtClean="0"/>
          </a:p>
          <a:p>
            <a:pPr lvl="0"/>
            <a:r>
              <a:rPr lang="pl-PL" sz="2400" dirty="0" smtClean="0"/>
              <a:t>QWSI</a:t>
            </a:r>
          </a:p>
          <a:p>
            <a:pPr lvl="0"/>
            <a:r>
              <a:rPr lang="pl-PL" sz="2400" dirty="0" smtClean="0"/>
              <a:t>UJŚCIE BARYCZY</a:t>
            </a:r>
          </a:p>
          <a:p>
            <a:pPr lvl="0"/>
            <a:r>
              <a:rPr lang="pl-PL" sz="2400" dirty="0" smtClean="0"/>
              <a:t>KWIAT LNU ŚLĘŻANIE</a:t>
            </a:r>
          </a:p>
          <a:p>
            <a:pPr lvl="0"/>
            <a:r>
              <a:rPr lang="pl-PL" sz="2400" dirty="0" smtClean="0"/>
              <a:t>KRAINA WZGÓRZ TRZEBNICKICH</a:t>
            </a:r>
          </a:p>
          <a:p>
            <a:pPr lvl="0"/>
            <a:r>
              <a:rPr lang="pl-PL" sz="2400" dirty="0" smtClean="0"/>
              <a:t>WRZOSOWA DOLINA</a:t>
            </a:r>
          </a:p>
          <a:p>
            <a:pPr>
              <a:buNone/>
            </a:pPr>
            <a:endParaRPr lang="pl-PL" sz="2400" b="1" u="sng" dirty="0" smtClean="0"/>
          </a:p>
          <a:p>
            <a:pPr>
              <a:buNone/>
            </a:pPr>
            <a:r>
              <a:rPr lang="pl-PL" sz="2400" b="1" u="sng" dirty="0" smtClean="0"/>
              <a:t>LOKALNA TOŻSAMOŚĆ I SPOŁECZEŃSTWO OBYWATELSKIE</a:t>
            </a:r>
            <a:endParaRPr lang="pl-PL" sz="2400" dirty="0" smtClean="0"/>
          </a:p>
          <a:p>
            <a:pPr lvl="0"/>
            <a:r>
              <a:rPr lang="pl-PL" sz="2400" b="1" dirty="0" smtClean="0"/>
              <a:t>LIDER A4</a:t>
            </a:r>
            <a:endParaRPr lang="pl-PL" sz="2400" dirty="0" smtClean="0"/>
          </a:p>
          <a:p>
            <a:pPr lvl="0"/>
            <a:r>
              <a:rPr lang="pl-PL" sz="2400" b="1" dirty="0" smtClean="0"/>
              <a:t>SZLAKIEM GRANITU</a:t>
            </a:r>
            <a:endParaRPr lang="pl-PL" sz="2400" dirty="0" smtClean="0"/>
          </a:p>
          <a:p>
            <a:pPr lvl="0"/>
            <a:r>
              <a:rPr lang="pl-PL" sz="2400" b="1" dirty="0" smtClean="0"/>
              <a:t>PARTNERSTWO DLA DOLINY BARYCZY </a:t>
            </a:r>
            <a:endParaRPr lang="pl-PL" sz="2400" dirty="0" smtClean="0"/>
          </a:p>
          <a:p>
            <a:pPr>
              <a:buNone/>
            </a:pPr>
            <a:endParaRPr lang="pl-PL" sz="2400" dirty="0" smtClean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835" y="1409988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u="sng" dirty="0" smtClean="0"/>
              <a:t>COVID_19</a:t>
            </a:r>
            <a:endParaRPr lang="pl-PL" sz="2400" dirty="0" smtClean="0"/>
          </a:p>
          <a:p>
            <a:pPr lvl="0"/>
            <a:r>
              <a:rPr lang="pl-PL" sz="2400" dirty="0" smtClean="0"/>
              <a:t>UJŚCIE BARYCZY</a:t>
            </a:r>
          </a:p>
          <a:p>
            <a:pPr lvl="0"/>
            <a:r>
              <a:rPr lang="pl-PL" sz="2400" dirty="0" smtClean="0"/>
              <a:t>KRAINA DUCHA GÓR </a:t>
            </a:r>
          </a:p>
          <a:p>
            <a:pPr>
              <a:buNone/>
            </a:pPr>
            <a:endParaRPr lang="pl-PL" sz="2400" b="1" u="sng" dirty="0" smtClean="0"/>
          </a:p>
          <a:p>
            <a:pPr>
              <a:buNone/>
            </a:pPr>
            <a:r>
              <a:rPr lang="pl-PL" sz="2400" b="1" u="sng" dirty="0" smtClean="0"/>
              <a:t>INNE OBSZARY ŻYCIA NA DOLNYM ŚLĄSKU</a:t>
            </a:r>
            <a:endParaRPr lang="pl-PL" sz="2400" dirty="0" smtClean="0"/>
          </a:p>
          <a:p>
            <a:pPr lvl="0"/>
            <a:r>
              <a:rPr lang="pl-PL" sz="2400" dirty="0" smtClean="0"/>
              <a:t>DOBRA WIDAWA</a:t>
            </a:r>
          </a:p>
          <a:p>
            <a:pPr lvl="0"/>
            <a:r>
              <a:rPr lang="pl-PL" sz="2400" dirty="0" smtClean="0"/>
              <a:t>KRAINA ŁĘGÓW ODRZAŃSKICH</a:t>
            </a:r>
          </a:p>
          <a:p>
            <a:pPr lvl="0"/>
            <a:r>
              <a:rPr lang="pl-PL" sz="2400" dirty="0" smtClean="0"/>
              <a:t>PARTNERSTWO KACZAWSKIE</a:t>
            </a:r>
          </a:p>
          <a:p>
            <a:pPr>
              <a:buNone/>
            </a:pPr>
            <a:endParaRPr lang="pl-PL" sz="2400" dirty="0" smtClean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0236" cy="1842366"/>
          </a:xfrm>
        </p:spPr>
        <p:txBody>
          <a:bodyPr>
            <a:normAutofit/>
          </a:bodyPr>
          <a:lstStyle/>
          <a:p>
            <a:pPr algn="ctr"/>
            <a:r>
              <a:rPr lang="pl-PL" sz="2800" b="1" i="1" dirty="0" smtClean="0"/>
              <a:t>Dobre </a:t>
            </a:r>
            <a:r>
              <a:rPr lang="pl-PL" sz="2800" b="1" i="1" dirty="0"/>
              <a:t>praktyki krajowe, zagraniczne oraz własne dolnośląskich LGD </a:t>
            </a:r>
            <a:r>
              <a:rPr lang="pl-PL" sz="2800" b="1" i="1" dirty="0" smtClean="0"/>
              <a:t>- </a:t>
            </a:r>
            <a:r>
              <a:rPr lang="pl-PL" sz="2800" b="1" i="1" dirty="0"/>
              <a:t>źródłem wiedzy i współpracy pomiędzy lokalnymi grupami działania.</a:t>
            </a:r>
            <a:br>
              <a:rPr lang="pl-PL" sz="2800" b="1" i="1" dirty="0"/>
            </a:br>
            <a:endParaRPr lang="pl-PL" sz="2800" b="1" i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25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9863" y="1866670"/>
            <a:ext cx="10366910" cy="102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8000" y="3002347"/>
            <a:ext cx="115454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„Europejski Fundusz Rolny na rzecz Rozwoju Obszarów Wiejskich: Europa inwestująca w obszary wiejskie”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Operacja współfinansowana ze środków Unii Europejskiej w ramach Krajowej Sieci Obszarów Wiejskich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 Rozwoju Obszarów Wiejskich na lata 2014-2020. 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Instytucja Zarządzająca Programem Rozwoju Obszarów Wiejskich na lata 2014-2020 - Minister Rolnictwa i Rozwoju Wsi.</a:t>
            </a:r>
            <a:endPara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302328" y="4841306"/>
            <a:ext cx="84974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/>
              <a:t>Dobre praktyki a wyzwania dla LGD – nowa perspektywa- nowa rzeczywistość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xmlns="" val="2406539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Perspektywa 2021 - 2027: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4"/>
            <a:ext cx="10864273" cy="48799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>
              <a:buNone/>
            </a:pPr>
            <a:r>
              <a:rPr lang="pl-PL" sz="1800" dirty="0" smtClean="0"/>
              <a:t>         EUROPA 2030                   Cele Zrównoważonego Rozwoju 2030       Wspólna Polityka Rolna 2023 - 2027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	           PROW 	          Strategia Odpowiedzialnego Rozwoju               Krajowa Strategia Rozwoju Regionalnego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             Umowa Partnerstwa                          RLKS                                                LEADER                                  Smart </a:t>
            </a:r>
            <a:r>
              <a:rPr lang="pl-PL" sz="1800" dirty="0" err="1" smtClean="0"/>
              <a:t>Village</a:t>
            </a:r>
            <a:endParaRPr lang="pl-PL" sz="1800" dirty="0" smtClean="0"/>
          </a:p>
          <a:p>
            <a:pPr>
              <a:buNone/>
            </a:pPr>
            <a:endParaRPr lang="pl-PL" sz="1800" dirty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ęciokąt 4"/>
          <p:cNvSpPr/>
          <p:nvPr/>
        </p:nvSpPr>
        <p:spPr>
          <a:xfrm>
            <a:off x="1560945" y="2078183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ięciokąt 5"/>
          <p:cNvSpPr/>
          <p:nvPr/>
        </p:nvSpPr>
        <p:spPr>
          <a:xfrm>
            <a:off x="4558145" y="2128983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ięciokąt 6"/>
          <p:cNvSpPr/>
          <p:nvPr/>
        </p:nvSpPr>
        <p:spPr>
          <a:xfrm>
            <a:off x="7837054" y="214745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ięciokąt 7"/>
          <p:cNvSpPr/>
          <p:nvPr/>
        </p:nvSpPr>
        <p:spPr>
          <a:xfrm>
            <a:off x="1593273" y="3782291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ięciokąt 8"/>
          <p:cNvSpPr/>
          <p:nvPr/>
        </p:nvSpPr>
        <p:spPr>
          <a:xfrm>
            <a:off x="4558145" y="3819237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ięciokąt 9"/>
          <p:cNvSpPr/>
          <p:nvPr/>
        </p:nvSpPr>
        <p:spPr>
          <a:xfrm>
            <a:off x="7864763" y="385618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ięciokąt 10"/>
          <p:cNvSpPr/>
          <p:nvPr/>
        </p:nvSpPr>
        <p:spPr>
          <a:xfrm>
            <a:off x="1487055" y="557876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ięciokąt 11"/>
          <p:cNvSpPr/>
          <p:nvPr/>
        </p:nvSpPr>
        <p:spPr>
          <a:xfrm>
            <a:off x="4562763" y="552334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ięciokąt 12"/>
          <p:cNvSpPr/>
          <p:nvPr/>
        </p:nvSpPr>
        <p:spPr>
          <a:xfrm>
            <a:off x="7823200" y="5541819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ięciokąt 13"/>
          <p:cNvSpPr/>
          <p:nvPr/>
        </p:nvSpPr>
        <p:spPr>
          <a:xfrm>
            <a:off x="10654146" y="5583383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33375" y="1013877"/>
            <a:ext cx="8017164" cy="5301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0141" y="4543425"/>
            <a:ext cx="5303586" cy="258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rostokąt 10"/>
          <p:cNvSpPr/>
          <p:nvPr/>
        </p:nvSpPr>
        <p:spPr>
          <a:xfrm>
            <a:off x="10894850" y="4266201"/>
            <a:ext cx="12971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dirty="0" err="1" smtClean="0"/>
              <a:t>Oprac</a:t>
            </a:r>
            <a:r>
              <a:rPr lang="pl-PL" sz="1200" dirty="0" smtClean="0"/>
              <a:t>: D. Goetz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Perspektywa 2021 - 2027: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072" y="1797915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/>
              <a:t>Plan strategiczny </a:t>
            </a:r>
            <a:r>
              <a:rPr lang="pl-PL" sz="2400" b="1" dirty="0" smtClean="0"/>
              <a:t>Wspólnej Polityki Rolnej </a:t>
            </a:r>
            <a:r>
              <a:rPr lang="pl-PL" sz="2400" dirty="0" smtClean="0"/>
              <a:t>będzie wspierać </a:t>
            </a:r>
            <a:r>
              <a:rPr lang="pl-PL" sz="2400" b="1" dirty="0" smtClean="0"/>
              <a:t>zrównoważony rozwój </a:t>
            </a:r>
            <a:r>
              <a:rPr lang="pl-PL" sz="2400" dirty="0" smtClean="0"/>
              <a:t>polskiego rolnictwa, przyczyni się do poprawy dochodów rolniczych, aby je zbliżyć do dochodu w gospodarce narodowej, wesprze poprawę konkurencyjności i odporność na ryzyka klimatyczne i rynkowe gospodarstw rolnych oraz efektywność gospodarowania. </a:t>
            </a:r>
          </a:p>
          <a:p>
            <a:pPr>
              <a:buNone/>
            </a:pPr>
            <a:r>
              <a:rPr lang="pl-PL" sz="2400" dirty="0" smtClean="0"/>
              <a:t>Wzmocniona zostanie pozycja rolników na rynku, co umożliwi pełne wykorzystanie ich potencjału. </a:t>
            </a:r>
          </a:p>
          <a:p>
            <a:pPr>
              <a:buNone/>
            </a:pPr>
            <a:r>
              <a:rPr lang="pl-PL" sz="2400" dirty="0" smtClean="0"/>
              <a:t>Wprowadzone będą zachęty dla młodych rolników do pozostania w zawodzie. </a:t>
            </a:r>
          </a:p>
          <a:p>
            <a:pPr>
              <a:buNone/>
            </a:pPr>
            <a:r>
              <a:rPr lang="pl-PL" sz="2400" dirty="0" smtClean="0"/>
              <a:t>WPR będzie promować </a:t>
            </a:r>
            <a:r>
              <a:rPr lang="pl-PL" sz="2400" b="1" dirty="0" smtClean="0"/>
              <a:t>zrównoważone metody gospodarowania, przyjazne klimatowi i środowisku</a:t>
            </a:r>
            <a:r>
              <a:rPr lang="pl-PL" sz="2400" dirty="0" smtClean="0"/>
              <a:t>. </a:t>
            </a:r>
          </a:p>
          <a:p>
            <a:pPr>
              <a:buNone/>
            </a:pPr>
            <a:r>
              <a:rPr lang="pl-PL" sz="2400" dirty="0" smtClean="0"/>
              <a:t>Będzie też wspierać </a:t>
            </a:r>
            <a:r>
              <a:rPr lang="pl-PL" sz="2400" b="1" dirty="0" smtClean="0"/>
              <a:t>ochronę zasobów naturalnych </a:t>
            </a:r>
            <a:r>
              <a:rPr lang="pl-PL" sz="2400" dirty="0" smtClean="0"/>
              <a:t>takich jak woda, gleba i powietrze, oraz </a:t>
            </a:r>
            <a:r>
              <a:rPr lang="pl-PL" sz="2400" b="1" dirty="0" smtClean="0"/>
              <a:t>produkcję i wykorzystanie zrównoważonej energii</a:t>
            </a:r>
            <a:r>
              <a:rPr lang="pl-PL" sz="2400" dirty="0" smtClean="0"/>
              <a:t>. 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Perspektywa 2021 - 2027: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072" y="1797915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/>
              <a:t>Sukces tych działań będzie warunkował możliwości zachowania bazy dla rozwoju rolnictwa i utrzymania </a:t>
            </a:r>
            <a:r>
              <a:rPr lang="pl-PL" sz="2400" b="1" dirty="0" smtClean="0"/>
              <a:t>jakości życia na wsi</a:t>
            </a:r>
            <a:r>
              <a:rPr lang="pl-PL" sz="2400" dirty="0" smtClean="0"/>
              <a:t>, w najbliższych latach i </a:t>
            </a:r>
            <a:r>
              <a:rPr lang="pl-PL" sz="2400" b="1" dirty="0" smtClean="0"/>
              <a:t>dla przyszłych pokoleń. </a:t>
            </a:r>
          </a:p>
          <a:p>
            <a:pPr>
              <a:buNone/>
            </a:pPr>
            <a:r>
              <a:rPr lang="pl-PL" sz="2400" dirty="0" smtClean="0"/>
              <a:t>Plan będzie wspierać rozwój obszarów wiejskich, żeby były </a:t>
            </a:r>
            <a:r>
              <a:rPr lang="pl-PL" sz="2400" b="1" dirty="0" smtClean="0"/>
              <a:t>atrakcyjnym miejscem </a:t>
            </a:r>
            <a:r>
              <a:rPr lang="pl-PL" sz="2400" dirty="0" smtClean="0"/>
              <a:t>do mieszkania i pracy, wyposażonym w potrzebną infrastrukturę, posiadającym </a:t>
            </a:r>
            <a:r>
              <a:rPr lang="pl-PL" sz="2400" b="1" dirty="0" smtClean="0"/>
              <a:t>sieć inteligentnych usług. </a:t>
            </a:r>
          </a:p>
          <a:p>
            <a:pPr>
              <a:buNone/>
            </a:pPr>
            <a:r>
              <a:rPr lang="pl-PL" sz="2400" dirty="0" smtClean="0"/>
              <a:t>Plan będzie rozwijać </a:t>
            </a:r>
            <a:r>
              <a:rPr lang="pl-PL" sz="2400" b="1" dirty="0" smtClean="0"/>
              <a:t>różnorodność gospodarczą</a:t>
            </a:r>
            <a:r>
              <a:rPr lang="pl-PL" sz="2400" dirty="0" smtClean="0"/>
              <a:t>, w tym </a:t>
            </a:r>
            <a:r>
              <a:rPr lang="pl-PL" sz="2400" dirty="0" err="1" smtClean="0"/>
              <a:t>biogospodarkę</a:t>
            </a:r>
            <a:r>
              <a:rPr lang="pl-PL" sz="2400" dirty="0" smtClean="0"/>
              <a:t> oraz aktywność zawodową i społeczną mieszkańców obszarów wiejskich, szczególnie osób wykluczonych. </a:t>
            </a:r>
          </a:p>
          <a:p>
            <a:pPr>
              <a:buNone/>
            </a:pPr>
            <a:r>
              <a:rPr lang="pl-PL" sz="2400" dirty="0" smtClean="0"/>
              <a:t>Żywność będzie produkowana w sposób </a:t>
            </a:r>
            <a:r>
              <a:rPr lang="pl-PL" sz="2400" b="1" dirty="0" smtClean="0"/>
              <a:t>przyjazny środowisku, przy ograniczonej ilości dodatków chemicznych.</a:t>
            </a:r>
            <a:r>
              <a:rPr lang="pl-PL" sz="2400" dirty="0" smtClean="0"/>
              <a:t> Ograniczone zostaną straty żywności i jej marnowanie. 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Priorytetem będzie wysoka jakość żywności, jej wartości odżywcze i poprawa dobrostanu zwierząt. Wspierany będzie rozwój innowacyjności w rolnictwie i na obszarach wiejskich, upowszechniane rozwiązania naukowe i innowacyjne, w tym cyfrowe. Wzmacniane będą powiązania pomiędzy nauką a praktyką w ramach Systemu Wiedzy i Innowacji Rolniczej. Szczególnie istotne będą działania związane z przygotowaniem sektora do zielonej i cyfrowej gospodarki. Nie będzie to możliwe do realizacji bez zapewnienia rolnikom możliwości skorzystania ze wsparcia doradczego i szkoleń. Konieczne jest szerokie włączenie polskiego rolnictwa i obszarów wiejskich w rewolucję przemysłu 4.0 oraz wdrożenie gospodarki obiegu zamkniętego.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Perspektywa 2021 - 2027: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072" y="1797915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/>
              <a:t>Priorytetem będzie </a:t>
            </a:r>
            <a:r>
              <a:rPr lang="pl-PL" sz="2400" b="1" dirty="0" smtClean="0"/>
              <a:t>wysoka jakość żywności, jej wartości odżywcze i poprawa dobrostanu zwierząt</a:t>
            </a:r>
            <a:r>
              <a:rPr lang="pl-PL" sz="2400" dirty="0" smtClean="0"/>
              <a:t>. </a:t>
            </a:r>
          </a:p>
          <a:p>
            <a:pPr>
              <a:buNone/>
            </a:pPr>
            <a:r>
              <a:rPr lang="pl-PL" sz="2400" dirty="0" smtClean="0"/>
              <a:t>Wspierany będzie </a:t>
            </a:r>
            <a:r>
              <a:rPr lang="pl-PL" sz="2400" b="1" dirty="0" smtClean="0"/>
              <a:t>rozwój innowacyjności w rolnictwie i na obszarach wiejskich, upowszechniane rozwiązania naukowe i innowacyjne, w tym cyfrowe</a:t>
            </a:r>
            <a:r>
              <a:rPr lang="pl-PL" sz="2400" dirty="0" smtClean="0"/>
              <a:t>. </a:t>
            </a:r>
          </a:p>
          <a:p>
            <a:pPr>
              <a:buNone/>
            </a:pPr>
            <a:r>
              <a:rPr lang="pl-PL" sz="2400" dirty="0" smtClean="0"/>
              <a:t>Wzmacniane będą powiązania </a:t>
            </a:r>
            <a:r>
              <a:rPr lang="pl-PL" sz="2400" b="1" dirty="0" smtClean="0"/>
              <a:t>pomiędzy nauką a praktyką </a:t>
            </a:r>
            <a:r>
              <a:rPr lang="pl-PL" sz="2400" dirty="0" smtClean="0"/>
              <a:t>w ramach Systemu Wiedzy i Innowacji Rolniczej. </a:t>
            </a:r>
          </a:p>
          <a:p>
            <a:pPr>
              <a:buNone/>
            </a:pPr>
            <a:r>
              <a:rPr lang="pl-PL" sz="2400" dirty="0" smtClean="0"/>
              <a:t>Szczególnie istotne będą działania związane z przygotowaniem sektora do </a:t>
            </a:r>
            <a:r>
              <a:rPr lang="pl-PL" sz="2400" b="1" dirty="0" smtClean="0"/>
              <a:t>zielonej i cyfrowej gospodarki.</a:t>
            </a:r>
            <a:r>
              <a:rPr lang="pl-PL" sz="2400" dirty="0" smtClean="0"/>
              <a:t> </a:t>
            </a:r>
          </a:p>
          <a:p>
            <a:pPr>
              <a:buNone/>
            </a:pPr>
            <a:r>
              <a:rPr lang="pl-PL" sz="2400" dirty="0" smtClean="0"/>
              <a:t>Nie będzie to możliwe do realizacji bez zapewnienia rolnikom możliwości skorzystania ze wsparcia doradczego i szkoleń. </a:t>
            </a:r>
          </a:p>
          <a:p>
            <a:pPr>
              <a:buNone/>
            </a:pPr>
            <a:r>
              <a:rPr lang="pl-PL" sz="2400" dirty="0" smtClean="0"/>
              <a:t>Konieczne jest szerokie włączenie polskiego rolnictwa i obszarów wiejskich w </a:t>
            </a:r>
            <a:r>
              <a:rPr lang="pl-PL" sz="2400" b="1" dirty="0" smtClean="0"/>
              <a:t>rewolucję przemysłu 4.0 oraz wdrożenie gospodarki obiegu zamkniętego.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2854" y="1437696"/>
            <a:ext cx="10864273" cy="48799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/>
              <a:t>17</a:t>
            </a:r>
            <a:r>
              <a:rPr lang="pl-PL" sz="2400" dirty="0" smtClean="0"/>
              <a:t> dolnośląskich LGD zgłosiło łącznie </a:t>
            </a:r>
            <a:r>
              <a:rPr lang="pl-PL" sz="2400" b="1" dirty="0" smtClean="0"/>
              <a:t>26</a:t>
            </a:r>
            <a:r>
              <a:rPr lang="pl-PL" sz="2400" dirty="0" smtClean="0"/>
              <a:t> operacji spełniających wymogi dobrych praktyk</a:t>
            </a:r>
          </a:p>
          <a:p>
            <a:pPr>
              <a:buNone/>
            </a:pPr>
            <a:r>
              <a:rPr lang="pl-PL" sz="2400" dirty="0" smtClean="0"/>
              <a:t>Najwięcej dotyczyło kategorii: KAPITAŁ LUDZKI I SPOŁECZNY (</a:t>
            </a:r>
            <a:r>
              <a:rPr lang="pl-PL" sz="2400" b="1" dirty="0" smtClean="0"/>
              <a:t>8</a:t>
            </a:r>
            <a:r>
              <a:rPr lang="pl-PL" sz="2400" dirty="0" smtClean="0"/>
              <a:t>), kolejno popularnością cieszyły się kategoria: INNE OBSZARY ŻYCIA NA DOLNYM ŚLĄSKU (</a:t>
            </a:r>
            <a:r>
              <a:rPr lang="pl-PL" sz="2400" b="1" dirty="0" smtClean="0"/>
              <a:t>6</a:t>
            </a:r>
            <a:r>
              <a:rPr lang="pl-PL" sz="2400" dirty="0" smtClean="0"/>
              <a:t>), a następnie: PRZEDSIĘBIORCZOŚĆ I RYNEK PRACY (</a:t>
            </a:r>
            <a:r>
              <a:rPr lang="pl-PL" sz="2400" b="1" dirty="0" smtClean="0"/>
              <a:t>4</a:t>
            </a:r>
            <a:r>
              <a:rPr lang="pl-PL" sz="2400" dirty="0" smtClean="0"/>
              <a:t>) oraz LOKALNA TOŻSAMOŚĆ I SPOŁECZEŃSTWO OBYWATELSKIE (</a:t>
            </a:r>
            <a:r>
              <a:rPr lang="pl-PL" sz="2400" b="1" dirty="0" smtClean="0"/>
              <a:t>4</a:t>
            </a:r>
            <a:r>
              <a:rPr lang="pl-PL" sz="2400" dirty="0" smtClean="0"/>
              <a:t>). </a:t>
            </a:r>
          </a:p>
          <a:p>
            <a:pPr>
              <a:buNone/>
            </a:pPr>
            <a:r>
              <a:rPr lang="pl-PL" sz="2400" dirty="0" smtClean="0"/>
              <a:t>Nieliczne operacje spełniające wymogi dobrych praktyk zgłoszonych zostało w kategoriach: PRZECIWDZIAŁANIE ZMIANOM KLIMATU (</a:t>
            </a:r>
            <a:r>
              <a:rPr lang="pl-PL" sz="2400" b="1" dirty="0" smtClean="0"/>
              <a:t>2</a:t>
            </a:r>
            <a:r>
              <a:rPr lang="pl-PL" sz="2400" dirty="0" smtClean="0"/>
              <a:t>) oraz COVID_19 (</a:t>
            </a:r>
            <a:r>
              <a:rPr lang="pl-PL" sz="2400" b="1" dirty="0" smtClean="0"/>
              <a:t>2</a:t>
            </a:r>
            <a:r>
              <a:rPr lang="pl-PL" sz="2400" dirty="0" smtClean="0"/>
              <a:t>).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4"/>
            <a:ext cx="10864273" cy="48799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>
              <a:buNone/>
            </a:pPr>
            <a:r>
              <a:rPr lang="pl-PL" sz="1800" dirty="0" smtClean="0"/>
              <a:t>Co  chcemy zrobić?            Czego nie chcemy zrobić?                       Czemu to ma służyć?          Z kim chcemy to zrobić?      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Jak i komu chcemy to pokazać?  Co musimy jeszcze wiedzieć? Czego będziemy potrzebować?  Co mamy dalej robić?</a:t>
            </a:r>
            <a:endParaRPr lang="pl-PL" sz="1800" dirty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ęciokąt 4"/>
          <p:cNvSpPr/>
          <p:nvPr/>
        </p:nvSpPr>
        <p:spPr>
          <a:xfrm>
            <a:off x="951345" y="209665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ięciokąt 5"/>
          <p:cNvSpPr/>
          <p:nvPr/>
        </p:nvSpPr>
        <p:spPr>
          <a:xfrm>
            <a:off x="3874654" y="211974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ięciokąt 6"/>
          <p:cNvSpPr/>
          <p:nvPr/>
        </p:nvSpPr>
        <p:spPr>
          <a:xfrm>
            <a:off x="7329054" y="2128983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ięciokąt 7"/>
          <p:cNvSpPr/>
          <p:nvPr/>
        </p:nvSpPr>
        <p:spPr>
          <a:xfrm>
            <a:off x="983673" y="461356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ięciokąt 8"/>
          <p:cNvSpPr/>
          <p:nvPr/>
        </p:nvSpPr>
        <p:spPr>
          <a:xfrm>
            <a:off x="3791527" y="4585855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ięciokąt 9"/>
          <p:cNvSpPr/>
          <p:nvPr/>
        </p:nvSpPr>
        <p:spPr>
          <a:xfrm>
            <a:off x="7310581" y="4595092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ięciokąt 10"/>
          <p:cNvSpPr/>
          <p:nvPr/>
        </p:nvSpPr>
        <p:spPr>
          <a:xfrm>
            <a:off x="10039927" y="2161310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ięciokąt 11"/>
          <p:cNvSpPr/>
          <p:nvPr/>
        </p:nvSpPr>
        <p:spPr>
          <a:xfrm>
            <a:off x="10012218" y="4608947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AutoShape 2" descr="Badanie dotyczące oceny wpływu podejścia LEADER - Program Rozwoju Obszarów  Wiejski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8" name="Picture 4" descr="LEADER - PROW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7502" y="2118736"/>
            <a:ext cx="2457450" cy="2409826"/>
          </a:xfrm>
          <a:prstGeom prst="rect">
            <a:avLst/>
          </a:prstGeom>
          <a:noFill/>
        </p:spPr>
      </p:pic>
      <p:sp>
        <p:nvSpPr>
          <p:cNvPr id="8" name="Objaśnienie prostokątne zaokrąglone 7"/>
          <p:cNvSpPr/>
          <p:nvPr/>
        </p:nvSpPr>
        <p:spPr>
          <a:xfrm>
            <a:off x="8885379" y="1219200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Objaśnienie prostokątne zaokrąglone 8"/>
          <p:cNvSpPr/>
          <p:nvPr/>
        </p:nvSpPr>
        <p:spPr>
          <a:xfrm>
            <a:off x="10039925" y="3648363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Objaśnienie prostokątne zaokrąglone 9"/>
          <p:cNvSpPr/>
          <p:nvPr/>
        </p:nvSpPr>
        <p:spPr>
          <a:xfrm>
            <a:off x="2087416" y="1616364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bjaśnienie prostokątne zaokrąglone 10"/>
          <p:cNvSpPr/>
          <p:nvPr/>
        </p:nvSpPr>
        <p:spPr>
          <a:xfrm>
            <a:off x="3186544" y="4812146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Objaśnienie prostokątne zaokrąglone 11"/>
          <p:cNvSpPr/>
          <p:nvPr/>
        </p:nvSpPr>
        <p:spPr>
          <a:xfrm>
            <a:off x="6262253" y="960582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Objaśnienie prostokątne zaokrąglone 12"/>
          <p:cNvSpPr/>
          <p:nvPr/>
        </p:nvSpPr>
        <p:spPr>
          <a:xfrm>
            <a:off x="517234" y="3602182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Objaśnienie prostokątne zaokrąglone 13"/>
          <p:cNvSpPr/>
          <p:nvPr/>
        </p:nvSpPr>
        <p:spPr>
          <a:xfrm>
            <a:off x="5874326" y="3796146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1852119" y="3188916"/>
            <a:ext cx="2893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Podejście oparte na obszarze</a:t>
            </a:r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572883" y="5188589"/>
            <a:ext cx="1898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Podejście oddolne</a:t>
            </a:r>
            <a:endParaRPr lang="pl-PL" dirty="0"/>
          </a:p>
        </p:txBody>
      </p:sp>
      <p:sp>
        <p:nvSpPr>
          <p:cNvPr id="18" name="Prostokąt 17"/>
          <p:cNvSpPr/>
          <p:nvPr/>
        </p:nvSpPr>
        <p:spPr>
          <a:xfrm>
            <a:off x="3380737" y="6333897"/>
            <a:ext cx="1287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Współpraca</a:t>
            </a:r>
            <a:endParaRPr lang="pl-PL" dirty="0"/>
          </a:p>
        </p:txBody>
      </p:sp>
      <p:sp>
        <p:nvSpPr>
          <p:cNvPr id="19" name="Prostokąt 18"/>
          <p:cNvSpPr/>
          <p:nvPr/>
        </p:nvSpPr>
        <p:spPr>
          <a:xfrm>
            <a:off x="5228010" y="5262479"/>
            <a:ext cx="3866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Zintegrowana strategia wielosektorowa</a:t>
            </a:r>
            <a:endParaRPr lang="pl-PL" dirty="0"/>
          </a:p>
        </p:txBody>
      </p:sp>
      <p:sp>
        <p:nvSpPr>
          <p:cNvPr id="20" name="Prostokąt 19"/>
          <p:cNvSpPr/>
          <p:nvPr/>
        </p:nvSpPr>
        <p:spPr>
          <a:xfrm>
            <a:off x="6502627" y="2528516"/>
            <a:ext cx="2186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Podejście partnerskie</a:t>
            </a:r>
            <a:endParaRPr lang="pl-PL" dirty="0"/>
          </a:p>
        </p:txBody>
      </p:sp>
      <p:sp>
        <p:nvSpPr>
          <p:cNvPr id="21" name="Prostokąt 20"/>
          <p:cNvSpPr/>
          <p:nvPr/>
        </p:nvSpPr>
        <p:spPr>
          <a:xfrm>
            <a:off x="9328955" y="2796370"/>
            <a:ext cx="1143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Innowacja</a:t>
            </a:r>
            <a:endParaRPr lang="pl-PL" dirty="0"/>
          </a:p>
        </p:txBody>
      </p:sp>
      <p:sp>
        <p:nvSpPr>
          <p:cNvPr id="22" name="Prostokąt 21"/>
          <p:cNvSpPr/>
          <p:nvPr/>
        </p:nvSpPr>
        <p:spPr>
          <a:xfrm>
            <a:off x="10185078" y="5179352"/>
            <a:ext cx="1699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Budowanie sieci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2854" y="1437696"/>
            <a:ext cx="10864273" cy="48799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/>
              <a:t>WRZOSOWA KRAINA: DZIAŁANIA ZWIĄZANE Z MARKĄ </a:t>
            </a:r>
            <a:r>
              <a:rPr lang="pl-PL" sz="2400" dirty="0" smtClean="0"/>
              <a:t>(Utworzenie Inkubatora Przetwórstwa Lokalnego oraz Sali Ekspozycji Piernika w Chocianowie – Inkubator-Piekarnia)</a:t>
            </a:r>
          </a:p>
          <a:p>
            <a:pPr>
              <a:buNone/>
            </a:pPr>
            <a:r>
              <a:rPr lang="pl-PL" sz="2400" b="1" dirty="0" smtClean="0"/>
              <a:t>PARTNERSTWO DLA DOLINY BARYCZY </a:t>
            </a:r>
            <a:r>
              <a:rPr lang="pl-PL" sz="2400" dirty="0" smtClean="0"/>
              <a:t>(Dolina Baryczy Poleca)</a:t>
            </a:r>
          </a:p>
          <a:p>
            <a:pPr>
              <a:buNone/>
            </a:pPr>
            <a:r>
              <a:rPr lang="pl-PL" sz="2400" b="1" dirty="0" smtClean="0"/>
              <a:t>LIDER A4 </a:t>
            </a:r>
            <a:r>
              <a:rPr lang="pl-PL" sz="2400" dirty="0" smtClean="0"/>
              <a:t>(Portal lider-a4.org)</a:t>
            </a:r>
          </a:p>
          <a:p>
            <a:pPr>
              <a:buNone/>
            </a:pPr>
            <a:r>
              <a:rPr lang="pl-PL" sz="2400" b="1" dirty="0" smtClean="0"/>
              <a:t>LIDER A4 </a:t>
            </a:r>
            <a:r>
              <a:rPr lang="pl-PL" sz="2400" dirty="0" smtClean="0"/>
              <a:t>(Festiwal 4 Żywiołów)</a:t>
            </a:r>
          </a:p>
          <a:p>
            <a:pPr>
              <a:buNone/>
            </a:pPr>
            <a:r>
              <a:rPr lang="pl-PL" sz="2400" b="1" dirty="0" smtClean="0"/>
              <a:t>KRAINA DUCHA GÓR </a:t>
            </a:r>
            <a:r>
              <a:rPr lang="pl-PL" sz="2400" dirty="0" smtClean="0"/>
              <a:t>(Sklep z produktami lokalnymi)</a:t>
            </a:r>
          </a:p>
          <a:p>
            <a:pPr>
              <a:buNone/>
            </a:pPr>
            <a:r>
              <a:rPr lang="pl-PL" sz="2400" b="1" dirty="0" smtClean="0"/>
              <a:t>KRAINA ŁĘGÓW ODRZAŃSKICH </a:t>
            </a:r>
            <a:r>
              <a:rPr lang="pl-PL" sz="2400" dirty="0" smtClean="0"/>
              <a:t>(Dźwiękowy Szlak Odry)</a:t>
            </a:r>
          </a:p>
          <a:p>
            <a:pPr>
              <a:buNone/>
            </a:pPr>
            <a:r>
              <a:rPr lang="pl-PL" sz="2400" b="1" dirty="0" smtClean="0"/>
              <a:t>PARTNERSTWO KACZAWSKIE </a:t>
            </a:r>
            <a:r>
              <a:rPr lang="pl-PL" sz="2400" dirty="0" smtClean="0"/>
              <a:t>(</a:t>
            </a:r>
            <a:r>
              <a:rPr lang="pl-PL" sz="2400" dirty="0" err="1" smtClean="0"/>
              <a:t>Geopark</a:t>
            </a:r>
            <a:r>
              <a:rPr lang="pl-PL" sz="2400" dirty="0" smtClean="0"/>
              <a:t> Kraina Wygasłych Wulkanów)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2090" y="1400751"/>
            <a:ext cx="10864273" cy="4879975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CO SIĘ WYDARZYŁO?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JAK SIĘ WYDARZYŁO?                  </a:t>
            </a:r>
            <a:r>
              <a:rPr lang="pl-PL" sz="2400" b="1" dirty="0" smtClean="0"/>
              <a:t>MARKA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CO ZOSTAŁO OSIĄGNIĘTE?                                                                                      </a:t>
            </a:r>
            <a:r>
              <a:rPr lang="pl-PL" sz="2400" b="1" dirty="0" smtClean="0"/>
              <a:t>EWALUACJA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CO SIĘ ZMIENIŁO PO TYM, JAK OPISYWANE DZIAŁANIE ZOSTAŁO ZREALIZOWANE?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aśnienie prostokątne zaokrąglone 4"/>
          <p:cNvSpPr/>
          <p:nvPr/>
        </p:nvSpPr>
        <p:spPr>
          <a:xfrm>
            <a:off x="4645889" y="1163782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10035309" y="2119745"/>
            <a:ext cx="1893455" cy="13146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369455" y="1293092"/>
          <a:ext cx="11434617" cy="5273962"/>
        </p:xfrm>
        <a:graphic>
          <a:graphicData uri="http://schemas.openxmlformats.org/drawingml/2006/table">
            <a:tbl>
              <a:tblPr/>
              <a:tblGrid>
                <a:gridCol w="2723644"/>
                <a:gridCol w="7448185"/>
                <a:gridCol w="1262788"/>
              </a:tblGrid>
              <a:tr h="1004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Kategoria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Cel praktyki w ramach tej kategorii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Prosimy o zaznaczenie  wybranej kategorii X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PRZEDSIĘBIORCZOŚĆ I RYNEK PRACY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latin typeface="Times New Roman"/>
                          <a:ea typeface="Calibri"/>
                          <a:cs typeface="Times New Roman"/>
                        </a:rPr>
                        <a:t>Głównym punktem odniesienia, zaangażowania i wysiłku są działania związane z aktywizacją zawodową, które BEZPOŚREDNIO korzystnie wpływają na lokalny rynek pracy (np. poprzez utworzenie lub utrzymanie miejsc pracy)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PRZECIWDZIAŁANIE ZMIANOM KLIMATU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latin typeface="Times New Roman"/>
                          <a:ea typeface="Calibri"/>
                          <a:cs typeface="Times New Roman"/>
                        </a:rPr>
                        <a:t>Głównym punktem odniesienia, zaangażowania i wysiłku są działania związane z ochroną środowiska, które BEZPOŚREDNIO korzystnie wpływają na przeciwdziałanie zmianom klimatu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KAPITAŁ LUDZKI I SPOŁECZNY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latin typeface="Times New Roman"/>
                          <a:ea typeface="Calibri"/>
                          <a:cs typeface="Times New Roman"/>
                        </a:rPr>
                        <a:t>Głównym punktem odniesienia, zaangażowania i wysiłku są działania związane z aktywizacją jednostek i społeczności, które BEZPOŚREDNIO korzystnie wpływają na wiedzę, umiejętności i kompetencje poszczególnych mieszkańców, jak i ich grup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LOKALNA TOŻSAMOŚĆ I SPOŁECZEŃSTWO OBYWATELSKIE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latin typeface="Times New Roman"/>
                          <a:ea typeface="Calibri"/>
                          <a:cs typeface="Times New Roman"/>
                        </a:rPr>
                        <a:t>Głównym punktem odniesienia, zaangażowania i wysiłku są działania związane ze wzmacnianiem całej lokalnej społeczności, które BEZPOŚREDNIO korzystnie wpływają na lokalne więzi, relacje, wartości oraz ich publiczne prezentowanie i manifestowanie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COVID_19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latin typeface="Times New Roman"/>
                          <a:ea typeface="Calibri"/>
                          <a:cs typeface="Times New Roman"/>
                        </a:rPr>
                        <a:t>Głównym punktem odniesienia, zaangażowania i wysiłku są działania związane z przeciwdziałaniem i ochroną lokalnej społeczności przed zagrożeniem związanym z COVID_19 i JEDNOCZESNĄ próbą osiągania celów LSR w drastycznie zmienionych uwarunkowaniach wymuszonych pandemią 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Times New Roman"/>
                          <a:ea typeface="Calibri"/>
                          <a:cs typeface="Times New Roman"/>
                        </a:rPr>
                        <a:t>ŻADNA Z POWYŻSZYCH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latin typeface="Times New Roman"/>
                          <a:ea typeface="Calibri"/>
                          <a:cs typeface="Times New Roman"/>
                        </a:rPr>
                        <a:t>Głównym punktem odniesienia, zaangażowania i wysiłku są działania związane z osiąganiem celów LSR, których nie można wpisać do żadnej z powyższych kategorii. W takim przypadku proszę poniżej uzasadnić wybór tej kategorii (min. 50 - max. 100 słów): 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63" marR="62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2854" y="1437696"/>
            <a:ext cx="10864273" cy="48799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/>
              <a:t>17</a:t>
            </a:r>
            <a:r>
              <a:rPr lang="pl-PL" sz="2400" dirty="0" smtClean="0"/>
              <a:t> dolnośląskich LGD zgłosiło łącznie </a:t>
            </a:r>
            <a:r>
              <a:rPr lang="pl-PL" sz="2400" b="1" dirty="0" smtClean="0"/>
              <a:t>26</a:t>
            </a:r>
            <a:r>
              <a:rPr lang="pl-PL" sz="2400" dirty="0" smtClean="0"/>
              <a:t> operacji spełniających wymogi dobrych praktyk</a:t>
            </a:r>
          </a:p>
          <a:p>
            <a:pPr>
              <a:buNone/>
            </a:pPr>
            <a:r>
              <a:rPr lang="pl-PL" sz="2400" dirty="0" smtClean="0"/>
              <a:t>Najwięcej dotyczyło kategorii: KAPITAŁ LUDZKI I SPOŁECZNY (</a:t>
            </a:r>
            <a:r>
              <a:rPr lang="pl-PL" sz="2400" b="1" dirty="0" smtClean="0"/>
              <a:t>8</a:t>
            </a:r>
            <a:r>
              <a:rPr lang="pl-PL" sz="2400" dirty="0" smtClean="0"/>
              <a:t>), kolejno popularnością cieszyły się kategoria: INNE OBSZARY ŻYCIA NA DOLNYM ŚLĄSKU (</a:t>
            </a:r>
            <a:r>
              <a:rPr lang="pl-PL" sz="2400" b="1" dirty="0" smtClean="0"/>
              <a:t>6</a:t>
            </a:r>
            <a:r>
              <a:rPr lang="pl-PL" sz="2400" dirty="0" smtClean="0"/>
              <a:t>), a następnie: PRZEDSIĘBIORCZOŚĆ I RYNEK PRACY (</a:t>
            </a:r>
            <a:r>
              <a:rPr lang="pl-PL" sz="2400" b="1" dirty="0" smtClean="0"/>
              <a:t>4</a:t>
            </a:r>
            <a:r>
              <a:rPr lang="pl-PL" sz="2400" dirty="0" smtClean="0"/>
              <a:t>) oraz LOKALNA TOŻSAMOŚĆ I SPOŁECZEŃSTWO OBYWATELSKIE (</a:t>
            </a:r>
            <a:r>
              <a:rPr lang="pl-PL" sz="2400" b="1" dirty="0" smtClean="0"/>
              <a:t>4</a:t>
            </a:r>
            <a:r>
              <a:rPr lang="pl-PL" sz="2400" dirty="0" smtClean="0"/>
              <a:t>). </a:t>
            </a:r>
          </a:p>
          <a:p>
            <a:pPr>
              <a:buNone/>
            </a:pPr>
            <a:r>
              <a:rPr lang="pl-PL" sz="2400" dirty="0" smtClean="0"/>
              <a:t>Nieliczne operacje spełniające wymogi dobrych praktyk zgłoszonych zostało w kategoriach: PRZECIWDZIAŁANIE ZMIANOM KLIMATU (</a:t>
            </a:r>
            <a:r>
              <a:rPr lang="pl-PL" sz="2400" b="1" dirty="0" smtClean="0"/>
              <a:t>2</a:t>
            </a:r>
            <a:r>
              <a:rPr lang="pl-PL" sz="2400" dirty="0" smtClean="0"/>
              <a:t>) oraz COVID_19 (</a:t>
            </a:r>
            <a:r>
              <a:rPr lang="pl-PL" sz="2400" b="1" dirty="0" smtClean="0"/>
              <a:t>2</a:t>
            </a:r>
            <a:r>
              <a:rPr lang="pl-PL" sz="2400" dirty="0" smtClean="0"/>
              <a:t>).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835" y="1409988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dirty="0" smtClean="0"/>
              <a:t>Lokalne Grupy Działania w działaniu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Katalog dobrych praktyk w ramach realizacji Lokalnych Strategii Rozwoju na Dolnym Śląsku w okresie 2014 - 2020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b="1" dirty="0" smtClean="0"/>
              <a:t>Rozdział 1:</a:t>
            </a:r>
            <a:r>
              <a:rPr lang="pl-PL" sz="2400" dirty="0" smtClean="0"/>
              <a:t> Dobre praktyki LGD na Dolnym Śląsku: Czym są?</a:t>
            </a:r>
          </a:p>
          <a:p>
            <a:pPr>
              <a:buNone/>
            </a:pPr>
            <a:r>
              <a:rPr lang="pl-PL" sz="2400" b="1" dirty="0" smtClean="0"/>
              <a:t>Rozdział 2: </a:t>
            </a:r>
            <a:r>
              <a:rPr lang="pl-PL" sz="2400" dirty="0" smtClean="0"/>
              <a:t>Dobre praktyki: Jak je rozumiemy?</a:t>
            </a:r>
          </a:p>
          <a:p>
            <a:pPr>
              <a:buNone/>
            </a:pPr>
            <a:r>
              <a:rPr lang="pl-PL" sz="2400" b="1" dirty="0" smtClean="0"/>
              <a:t>Rozdział 3:</a:t>
            </a:r>
            <a:r>
              <a:rPr lang="pl-PL" sz="2400" dirty="0" smtClean="0"/>
              <a:t> Dobre praktyki zmieniają: Przedsiębiorczość i rynek pracy</a:t>
            </a:r>
          </a:p>
          <a:p>
            <a:pPr>
              <a:buNone/>
            </a:pPr>
            <a:r>
              <a:rPr lang="pl-PL" sz="2400" b="1" dirty="0" smtClean="0"/>
              <a:t>Rozdział 4: </a:t>
            </a:r>
            <a:r>
              <a:rPr lang="pl-PL" sz="2400" dirty="0" smtClean="0"/>
              <a:t>Dobre praktyki zmieniają: Przeciwdziałanie zmianom klimatu</a:t>
            </a:r>
          </a:p>
          <a:p>
            <a:pPr>
              <a:buNone/>
            </a:pPr>
            <a:r>
              <a:rPr lang="pl-PL" sz="2400" b="1" dirty="0" smtClean="0"/>
              <a:t>Rozdział 5: </a:t>
            </a:r>
            <a:r>
              <a:rPr lang="pl-PL" sz="2400" dirty="0" smtClean="0"/>
              <a:t>Dobre praktyki zmieniają: Kapitał ludzki i społeczny</a:t>
            </a:r>
          </a:p>
          <a:p>
            <a:pPr>
              <a:buNone/>
            </a:pPr>
            <a:r>
              <a:rPr lang="pl-PL" sz="2400" b="1" dirty="0" smtClean="0"/>
              <a:t>Rozdział 6: </a:t>
            </a:r>
            <a:r>
              <a:rPr lang="pl-PL" sz="2400" dirty="0" smtClean="0"/>
              <a:t>Dobre praktyki zmieniają: Lokalna tożsamość i społeczeństwo obywatelskie</a:t>
            </a:r>
          </a:p>
          <a:p>
            <a:pPr>
              <a:buNone/>
            </a:pPr>
            <a:r>
              <a:rPr lang="pl-PL" sz="2400" b="1" dirty="0" smtClean="0"/>
              <a:t>Rozdział 7: </a:t>
            </a:r>
            <a:r>
              <a:rPr lang="pl-PL" sz="2400" dirty="0" smtClean="0"/>
              <a:t>Dobre praktyki zmieniają: COVID_19</a:t>
            </a:r>
          </a:p>
          <a:p>
            <a:pPr>
              <a:buNone/>
            </a:pPr>
            <a:r>
              <a:rPr lang="pl-PL" sz="2400" b="1" dirty="0" smtClean="0"/>
              <a:t>Rozdział 8: </a:t>
            </a:r>
            <a:r>
              <a:rPr lang="pl-PL" sz="2400" dirty="0" smtClean="0"/>
              <a:t>Dobre praktyki zmieniają: Inne obszary życia na Dolnym Śląsku</a:t>
            </a:r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835" y="1409988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dirty="0" smtClean="0"/>
              <a:t>UWAGA! DEFINICJA!</a:t>
            </a:r>
            <a:endParaRPr lang="pl-PL" sz="2400" dirty="0" smtClean="0"/>
          </a:p>
          <a:p>
            <a:pPr>
              <a:buNone/>
            </a:pPr>
            <a:r>
              <a:rPr lang="pl-PL" sz="2400" b="1" dirty="0" smtClean="0"/>
              <a:t> 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Dobre praktyki rozumiane są przez nas jako </a:t>
            </a:r>
            <a:r>
              <a:rPr lang="pl-PL" sz="2400" b="1" dirty="0" smtClean="0"/>
              <a:t>trafnie i prawidłowo zaprogramowane</a:t>
            </a:r>
            <a:r>
              <a:rPr lang="pl-PL" sz="2400" dirty="0" smtClean="0"/>
              <a:t>, </a:t>
            </a:r>
            <a:r>
              <a:rPr lang="pl-PL" sz="2400" b="1" dirty="0" smtClean="0"/>
              <a:t>przetestowane</a:t>
            </a:r>
            <a:r>
              <a:rPr lang="pl-PL" sz="2400" dirty="0" smtClean="0"/>
              <a:t> oraz </a:t>
            </a:r>
            <a:r>
              <a:rPr lang="pl-PL" sz="2400" b="1" dirty="0" smtClean="0"/>
              <a:t>skutecznie wdrożone rozwiązanie i procedura</a:t>
            </a:r>
            <a:r>
              <a:rPr lang="pl-PL" sz="2400" dirty="0" smtClean="0"/>
              <a:t>, które - również </a:t>
            </a:r>
            <a:r>
              <a:rPr lang="pl-PL" sz="2400" b="1" dirty="0" smtClean="0"/>
              <a:t>w perspektywie długoterminowej i w horyzontalnym ujęciu </a:t>
            </a:r>
            <a:r>
              <a:rPr lang="pl-PL" sz="2400" dirty="0" smtClean="0"/>
              <a:t>zidentyfikowanych potrzeb oraz zastanych problemów, </a:t>
            </a:r>
            <a:r>
              <a:rPr lang="pl-PL" sz="2400" b="1" dirty="0" smtClean="0"/>
              <a:t>korzystnie wpływają </a:t>
            </a:r>
            <a:r>
              <a:rPr lang="pl-PL" sz="2400" dirty="0" smtClean="0"/>
              <a:t>(lub już wpłynęły) na </a:t>
            </a:r>
            <a:r>
              <a:rPr lang="pl-PL" sz="2400" b="1" dirty="0" smtClean="0"/>
              <a:t>pozytywną i trwałą zmianę</a:t>
            </a:r>
            <a:r>
              <a:rPr lang="pl-PL" sz="2400" dirty="0" smtClean="0"/>
              <a:t>, czyli prowadzą (lub już doprowadziły) do zaspokojenia potrzeby oraz rozwiązania problemu w sposób </a:t>
            </a:r>
            <a:r>
              <a:rPr lang="pl-PL" sz="2400" b="1" dirty="0" smtClean="0"/>
              <a:t>zrównoważony</a:t>
            </a:r>
            <a:r>
              <a:rPr lang="pl-PL" sz="2400" dirty="0" smtClean="0"/>
              <a:t>.</a:t>
            </a:r>
          </a:p>
          <a:p>
            <a:pPr>
              <a:buNone/>
            </a:pPr>
            <a:r>
              <a:rPr lang="pl-PL" sz="2400" dirty="0" smtClean="0"/>
              <a:t>Dodatkowo dobre praktyki odpowiadają oczekiwanym wyzwaniom określonym w </a:t>
            </a:r>
            <a:r>
              <a:rPr lang="pl-PL" sz="2400" b="1" dirty="0" smtClean="0"/>
              <a:t>Programie Rozwoju Obszarów Wiejskich na lata 2014 – 2020</a:t>
            </a:r>
            <a:r>
              <a:rPr lang="pl-PL" sz="2400" dirty="0" smtClean="0"/>
              <a:t>, wskazanym w nim celom strategicznym i wartościom, w tym respektują standardy wynikające z podejścia </a:t>
            </a:r>
            <a:r>
              <a:rPr lang="pl-PL" sz="2400" b="1" dirty="0" smtClean="0"/>
              <a:t>LEADER</a:t>
            </a:r>
            <a:r>
              <a:rPr lang="pl-PL" sz="2400" dirty="0" smtClean="0"/>
              <a:t>.</a:t>
            </a:r>
          </a:p>
          <a:p>
            <a:pPr>
              <a:buNone/>
            </a:pPr>
            <a:endParaRPr lang="pl-PL" sz="2400" dirty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835" y="1409988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dirty="0" smtClean="0"/>
              <a:t>UWAGA! KATEGORIE DOBRYCH PRAKTYK!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 </a:t>
            </a:r>
          </a:p>
          <a:p>
            <a:pPr lvl="0">
              <a:buNone/>
            </a:pPr>
            <a:r>
              <a:rPr lang="pl-PL" sz="2400" b="1" dirty="0" smtClean="0"/>
              <a:t>PRZEDSIĘBIORCZOŚĆ I RYNEK PRACY: </a:t>
            </a:r>
            <a:r>
              <a:rPr lang="pl-PL" sz="2400" dirty="0" smtClean="0"/>
              <a:t>głównym punktem odniesienia, zaangażowania i wysiłku są działania związane </a:t>
            </a:r>
            <a:r>
              <a:rPr lang="pl-PL" sz="2400" b="1" dirty="0" smtClean="0"/>
              <a:t>z aktywizacją zawodową</a:t>
            </a:r>
            <a:r>
              <a:rPr lang="pl-PL" sz="2400" dirty="0" smtClean="0"/>
              <a:t>, które BEZPOŚREDNIO korzystnie wpływają na </a:t>
            </a:r>
            <a:r>
              <a:rPr lang="pl-PL" sz="2400" b="1" dirty="0" smtClean="0"/>
              <a:t>lokalny rynek pracy </a:t>
            </a:r>
            <a:r>
              <a:rPr lang="pl-PL" sz="2400" dirty="0" smtClean="0"/>
              <a:t>(np. poprzez utworzenie lub utrzymanie miejsc pracy).</a:t>
            </a:r>
          </a:p>
          <a:p>
            <a:pPr lvl="0">
              <a:buNone/>
            </a:pPr>
            <a:r>
              <a:rPr lang="pl-PL" sz="2400" b="1" dirty="0" smtClean="0"/>
              <a:t>PRZECIWDZIAŁANIE ZMIANOM KLIMATU: </a:t>
            </a:r>
            <a:r>
              <a:rPr lang="pl-PL" sz="2400" dirty="0" smtClean="0"/>
              <a:t>głównym punktem odniesienia, zaangażowania i wysiłku są działania związane z </a:t>
            </a:r>
            <a:r>
              <a:rPr lang="pl-PL" sz="2400" b="1" dirty="0" smtClean="0"/>
              <a:t>ochroną środowiska</a:t>
            </a:r>
            <a:r>
              <a:rPr lang="pl-PL" sz="2400" dirty="0" smtClean="0"/>
              <a:t>, które BEZPOŚREDNIO korzystnie wpływają na </a:t>
            </a:r>
            <a:r>
              <a:rPr lang="pl-PL" sz="2400" b="1" dirty="0" smtClean="0"/>
              <a:t>przeciwdziałanie zmianom klimatu</a:t>
            </a:r>
            <a:r>
              <a:rPr lang="pl-PL" sz="2400" dirty="0" smtClean="0"/>
              <a:t>.</a:t>
            </a:r>
          </a:p>
          <a:p>
            <a:pPr lvl="0"/>
            <a:r>
              <a:rPr lang="pl-PL" sz="2400" b="1" dirty="0" smtClean="0"/>
              <a:t>KAPITAŁ LUDZKI I SPOŁECZNY: </a:t>
            </a:r>
            <a:r>
              <a:rPr lang="pl-PL" sz="2400" dirty="0" smtClean="0"/>
              <a:t>głównym punktem odniesienia, zaangażowania i wysiłku są działania związane z </a:t>
            </a:r>
            <a:r>
              <a:rPr lang="pl-PL" sz="2400" b="1" dirty="0" smtClean="0"/>
              <a:t>aktywizacją jednostek i społeczności</a:t>
            </a:r>
            <a:r>
              <a:rPr lang="pl-PL" sz="2400" dirty="0" smtClean="0"/>
              <a:t>, które BEZPOŚREDNIO korzystnie wpływają na </a:t>
            </a:r>
            <a:r>
              <a:rPr lang="pl-PL" sz="2400" b="1" dirty="0" smtClean="0"/>
              <a:t>wiedzę, umiejętności i kompetencje poszczególnych mieszkańców, jak i ich grup</a:t>
            </a:r>
            <a:r>
              <a:rPr lang="pl-PL" sz="2400" dirty="0" smtClean="0"/>
              <a:t>.</a:t>
            </a:r>
          </a:p>
          <a:p>
            <a:pPr>
              <a:buNone/>
            </a:pPr>
            <a:endParaRPr lang="pl-PL" sz="2400" dirty="0" smtClean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Dobre praktyki: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835" y="1409988"/>
            <a:ext cx="10864273" cy="48799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b="1" dirty="0" smtClean="0"/>
              <a:t>UWAGA! KATEGORIE DOBRYCH PRAKTYK!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 </a:t>
            </a:r>
          </a:p>
          <a:p>
            <a:pPr lvl="0"/>
            <a:r>
              <a:rPr lang="pl-PL" sz="2400" b="1" dirty="0" smtClean="0"/>
              <a:t>LOKALNA TOŻSAMOŚĆ I SPOŁECZEŃSTWO OBYWATELSKIE: </a:t>
            </a:r>
            <a:r>
              <a:rPr lang="pl-PL" sz="2400" dirty="0" smtClean="0"/>
              <a:t>głównym punktem odniesienia, zaangażowania i wysiłku są działania związane ze </a:t>
            </a:r>
            <a:r>
              <a:rPr lang="pl-PL" sz="2400" b="1" dirty="0" smtClean="0"/>
              <a:t>wzmacnianiem całej lokalnej społeczności</a:t>
            </a:r>
            <a:r>
              <a:rPr lang="pl-PL" sz="2400" dirty="0" smtClean="0"/>
              <a:t>, które BEZPOŚREDNIO korzystnie wpływają </a:t>
            </a:r>
            <a:r>
              <a:rPr lang="pl-PL" sz="2400" b="1" dirty="0" smtClean="0"/>
              <a:t>na lokalne więzi, relacje, wartości oraz ich publiczne prezentowanie i manifestowanie</a:t>
            </a:r>
            <a:r>
              <a:rPr lang="pl-PL" sz="2400" dirty="0" smtClean="0"/>
              <a:t>.</a:t>
            </a:r>
          </a:p>
          <a:p>
            <a:pPr lvl="0"/>
            <a:r>
              <a:rPr lang="pl-PL" sz="2400" b="1" dirty="0" smtClean="0"/>
              <a:t>COVID_19: </a:t>
            </a:r>
            <a:r>
              <a:rPr lang="pl-PL" sz="2400" dirty="0" smtClean="0"/>
              <a:t>głównym punktem odniesienia, zaangażowania i wysiłku są działania związane z </a:t>
            </a:r>
            <a:r>
              <a:rPr lang="pl-PL" sz="2400" b="1" dirty="0" smtClean="0"/>
              <a:t>przeciwdziałaniem i ochroną lokalnej społeczności przed zagrożeniem związanym z COVID_19 i JEDNOCZESNĄ próbą osiągania celów LSR w drastycznie zmienionych uwarunkowaniach wymuszonych pandemią</a:t>
            </a:r>
            <a:r>
              <a:rPr lang="pl-PL" sz="2400" dirty="0" smtClean="0"/>
              <a:t>.</a:t>
            </a:r>
          </a:p>
          <a:p>
            <a:r>
              <a:rPr lang="pl-PL" sz="2400" b="1" dirty="0" smtClean="0"/>
              <a:t>ŻADNA Z POWYŻSZYCH: </a:t>
            </a:r>
            <a:r>
              <a:rPr lang="pl-PL" sz="2400" dirty="0" smtClean="0"/>
              <a:t>głównym punktem odniesienia, zaangażowania i wysiłku są działania związane </a:t>
            </a:r>
            <a:r>
              <a:rPr lang="pl-PL" sz="2400" b="1" dirty="0" smtClean="0"/>
              <a:t>z osiąganiem celów LSR, których nie można wpisać do żadnej z powyższych kategorii. </a:t>
            </a:r>
            <a:r>
              <a:rPr lang="pl-PL" sz="2400" dirty="0" smtClean="0"/>
              <a:t>W takim przypadku należało uzasadnić wybór tej kategorii.</a:t>
            </a:r>
          </a:p>
          <a:p>
            <a:pPr>
              <a:buNone/>
            </a:pPr>
            <a:endParaRPr lang="pl-PL" sz="2400" dirty="0" smtClean="0"/>
          </a:p>
        </p:txBody>
      </p:sp>
      <p:pic>
        <p:nvPicPr>
          <p:cNvPr id="4" name="Obraz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463" y="195069"/>
            <a:ext cx="8260319" cy="8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345992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1284</Words>
  <Application>Microsoft Office PowerPoint</Application>
  <PresentationFormat>Niestandardowy</PresentationFormat>
  <Paragraphs>166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Dobre praktyki krajowe, zagraniczne oraz własne dolnośląskich LGD - źródłem wiedzy i współpracy pomiędzy lokalnymi grupami działania. </vt:lpstr>
      <vt:lpstr>Dobre praktyki: </vt:lpstr>
      <vt:lpstr>Dobre praktyki: </vt:lpstr>
      <vt:lpstr>Dobre praktyki: </vt:lpstr>
      <vt:lpstr>Dobre praktyki: </vt:lpstr>
      <vt:lpstr>Dobre praktyki: </vt:lpstr>
      <vt:lpstr>Dobre praktyki: </vt:lpstr>
      <vt:lpstr>Dobre praktyki: </vt:lpstr>
      <vt:lpstr>Dobre praktyki: </vt:lpstr>
      <vt:lpstr>Dobre praktyki: </vt:lpstr>
      <vt:lpstr>Dobre praktyki: </vt:lpstr>
      <vt:lpstr>Dobre praktyki: </vt:lpstr>
      <vt:lpstr>Dobre praktyki krajowe, zagraniczne oraz własne dolnośląskich LGD - źródłem wiedzy i współpracy pomiędzy lokalnymi grupami działania. </vt:lpstr>
      <vt:lpstr> Perspektywa 2021 - 2027: </vt:lpstr>
      <vt:lpstr>Slajd 15</vt:lpstr>
      <vt:lpstr> Perspektywa 2021 - 2027:</vt:lpstr>
      <vt:lpstr> Perspektywa 2021 - 2027:</vt:lpstr>
      <vt:lpstr> Perspektywa 2021 - 2027:</vt:lpstr>
      <vt:lpstr>Dobre praktyki: </vt:lpstr>
      <vt:lpstr>Dobre praktyki: </vt:lpstr>
      <vt:lpstr>Dobre praktyki: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on – line  METODOLOGIA EWALUACJI WPŁYWU LSR   w dniu 13.05.2021 (czwartek) w godz. 9:00- 13:00 w ramach projektu:  Dobre praktyki krajowe, zagraniczne oraz własne dolnośląskich LGD - źródłem wiedzy i współpracy pomiędzy lokalnymi grupami działania.</dc:title>
  <dc:creator>iozga</dc:creator>
  <cp:lastModifiedBy>IPol-2018-3</cp:lastModifiedBy>
  <cp:revision>34</cp:revision>
  <dcterms:created xsi:type="dcterms:W3CDTF">2021-05-12T13:15:38Z</dcterms:created>
  <dcterms:modified xsi:type="dcterms:W3CDTF">2021-10-28T10:20:23Z</dcterms:modified>
</cp:coreProperties>
</file>