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67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786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870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392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27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765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997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264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330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4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467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73A17-E930-4F8F-892A-FB50DE87831D}" type="datetimeFigureOut">
              <a:rPr lang="pl-PL" smtClean="0"/>
              <a:t>21.09.2021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54C8F-3381-4015-9ACB-A2D6D9EAFD6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837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19753" y="3705308"/>
            <a:ext cx="10067826" cy="1298645"/>
          </a:xfrm>
        </p:spPr>
        <p:txBody>
          <a:bodyPr>
            <a:noAutofit/>
          </a:bodyPr>
          <a:lstStyle/>
          <a:p>
            <a:r>
              <a:rPr lang="pl-PL" sz="9600" b="1" dirty="0" smtClean="0"/>
              <a:t>RPO 2021-2027</a:t>
            </a:r>
            <a:endParaRPr lang="pl-PL" sz="9600" b="1" dirty="0"/>
          </a:p>
        </p:txBody>
      </p:sp>
      <p:pic>
        <p:nvPicPr>
          <p:cNvPr id="2050" name="Picture 2" descr="Dolny Śląsk (@Dolny_Slask) | Twit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92" y="503320"/>
            <a:ext cx="6216918" cy="2362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92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620665"/>
              </p:ext>
            </p:extLst>
          </p:nvPr>
        </p:nvGraphicFramePr>
        <p:xfrm>
          <a:off x="1423448" y="367644"/>
          <a:ext cx="9247696" cy="5567832"/>
        </p:xfrm>
        <a:graphic>
          <a:graphicData uri="http://schemas.openxmlformats.org/drawingml/2006/table">
            <a:tbl>
              <a:tblPr/>
              <a:tblGrid>
                <a:gridCol w="3564410"/>
                <a:gridCol w="2841643"/>
                <a:gridCol w="2841643"/>
              </a:tblGrid>
              <a:tr h="779243">
                <a:tc>
                  <a:txBody>
                    <a:bodyPr/>
                    <a:lstStyle/>
                    <a:p>
                      <a:pPr rtl="0"/>
                      <a:r>
                        <a:rPr lang="pl-PL" sz="1600" b="1" i="0" dirty="0">
                          <a:solidFill>
                            <a:srgbClr val="222222"/>
                          </a:solidFill>
                          <a:effectLst/>
                          <a:latin typeface="Ubuntu Light"/>
                        </a:rPr>
                        <a:t>Województwo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 b="1" i="0" dirty="0">
                          <a:solidFill>
                            <a:srgbClr val="222222"/>
                          </a:solidFill>
                          <a:effectLst/>
                          <a:latin typeface="Ubuntu Light"/>
                        </a:rPr>
                        <a:t>Kwota na program regionalny (mln euro)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 b="1" i="0" dirty="0">
                          <a:solidFill>
                            <a:srgbClr val="222222"/>
                          </a:solidFill>
                          <a:effectLst/>
                          <a:latin typeface="Ubuntu Light"/>
                        </a:rPr>
                        <a:t>Kwota dla województwa program regionalny + FST + Program dla Polski Wschodniej (mln euro)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5579">
                <a:tc>
                  <a:txBody>
                    <a:bodyPr/>
                    <a:lstStyle/>
                    <a:p>
                      <a:pPr rtl="0"/>
                      <a:r>
                        <a:rPr lang="pl-PL" sz="1600" b="1" dirty="0">
                          <a:effectLst/>
                        </a:rPr>
                        <a:t>Dolnośląskie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 b="1" dirty="0">
                          <a:effectLst/>
                        </a:rPr>
                        <a:t>1 673 416 820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 b="1" dirty="0">
                          <a:effectLst/>
                        </a:rPr>
                        <a:t>2 229 416 820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5894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Kujawsko-Pomorskie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1 753 423 961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1 753 423 961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64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Lubelskie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2 272 912 292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2 938 912 292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9683">
                <a:tc>
                  <a:txBody>
                    <a:bodyPr/>
                    <a:lstStyle/>
                    <a:p>
                      <a:pPr rtl="0"/>
                      <a:r>
                        <a:rPr lang="pl-PL" sz="1600" dirty="0">
                          <a:effectLst/>
                        </a:rPr>
                        <a:t>Lubuskie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861 468 297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861 468 297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Łódzkie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2 291 959 172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2 635 959 172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Małopolskie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2 320 280 381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 dirty="0">
                          <a:effectLst/>
                        </a:rPr>
                        <a:t>2 567 280 381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Mazowieckie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2 009 926 510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2 427 926 510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172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Opolskie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920 999 577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920 999 577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Podkarpackie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2 181 366 023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2 599 366 023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Podlaskie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1 251 205 913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1 669 205 913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Pomorskie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1 674 092 590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1 674 092 590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Śląskie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2 792 340 098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4 858 340 098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Świętokrzyskie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1 403 141 203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1 821 141 203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Warmińsko-Mazurskie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1 731 096 820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2 149 096 820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Wielkopolskie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1 670 869 290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2 057 869 290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Zachodniopomorskie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1 611 209 396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>
                          <a:effectLst/>
                        </a:rPr>
                        <a:t>1 611 209 396</a:t>
                      </a: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459">
                <a:tc>
                  <a:txBody>
                    <a:bodyPr/>
                    <a:lstStyle/>
                    <a:p>
                      <a:pPr rtl="0"/>
                      <a:r>
                        <a:rPr lang="pl-PL" sz="1600" b="1">
                          <a:effectLst/>
                          <a:latin typeface="Ubuntu"/>
                        </a:rPr>
                        <a:t>RAZEM</a:t>
                      </a:r>
                      <a:endParaRPr lang="pl-PL" sz="1600">
                        <a:effectLst/>
                      </a:endParaRP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 b="1">
                          <a:effectLst/>
                          <a:latin typeface="Ubuntu"/>
                        </a:rPr>
                        <a:t>28 419 708 343</a:t>
                      </a:r>
                      <a:endParaRPr lang="pl-PL" sz="1600">
                        <a:effectLst/>
                      </a:endParaRP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pl-PL" sz="1600" b="1" dirty="0">
                          <a:effectLst/>
                          <a:latin typeface="Ubuntu"/>
                        </a:rPr>
                        <a:t>34 775 708 343</a:t>
                      </a:r>
                      <a:endParaRPr lang="pl-PL" sz="1600" dirty="0">
                        <a:effectLst/>
                      </a:endParaRPr>
                    </a:p>
                  </a:txBody>
                  <a:tcPr marL="3344" marR="6402" marT="12422" marB="12422" anchor="ctr">
                    <a:lnL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824" cap="flat" cmpd="sng" algn="ctr">
                      <a:solidFill>
                        <a:srgbClr val="DADA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716437" y="6070862"/>
            <a:ext cx="109830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/>
              <a:t>Źródło</a:t>
            </a:r>
            <a:r>
              <a:rPr lang="pl-PL" sz="1600" i="1" dirty="0" smtClean="0"/>
              <a:t>: https</a:t>
            </a:r>
            <a:r>
              <a:rPr lang="pl-PL" sz="1600" i="1" dirty="0"/>
              <a:t>://www.funduszeeuropejskie.gov.pl/strony/o-funduszach/fundusze-na-lata-2021-2027/aktualnosci/fundusze-unijne-dla-regionow-rezerwa-podzielona-po-rozmowach-z-marszalkami-wojewodztw/ </a:t>
            </a:r>
          </a:p>
        </p:txBody>
      </p:sp>
    </p:spTree>
    <p:extLst>
      <p:ext uri="{BB962C8B-B14F-4D97-AF65-F5344CB8AC3E}">
        <p14:creationId xmlns:p14="http://schemas.microsoft.com/office/powerpoint/2010/main" val="36990184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182</Words>
  <Application>Microsoft Office PowerPoint</Application>
  <PresentationFormat>Panoramiczny</PresentationFormat>
  <Paragraphs>56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Ubuntu</vt:lpstr>
      <vt:lpstr>Ubuntu Light</vt:lpstr>
      <vt:lpstr>Motyw pakietu Office</vt:lpstr>
      <vt:lpstr>RPO 2021-2027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Dorota Goetz</dc:creator>
  <cp:lastModifiedBy>Dell</cp:lastModifiedBy>
  <cp:revision>3</cp:revision>
  <dcterms:created xsi:type="dcterms:W3CDTF">2021-07-12T18:16:56Z</dcterms:created>
  <dcterms:modified xsi:type="dcterms:W3CDTF">2021-09-21T10:10:22Z</dcterms:modified>
</cp:coreProperties>
</file>