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4" r:id="rId2"/>
    <p:sldId id="609" r:id="rId3"/>
    <p:sldId id="544" r:id="rId4"/>
    <p:sldId id="598" r:id="rId5"/>
    <p:sldId id="608" r:id="rId6"/>
    <p:sldId id="600" r:id="rId7"/>
    <p:sldId id="601" r:id="rId8"/>
    <p:sldId id="602" r:id="rId9"/>
    <p:sldId id="603" r:id="rId10"/>
    <p:sldId id="610" r:id="rId11"/>
    <p:sldId id="605" r:id="rId12"/>
    <p:sldId id="607" r:id="rId13"/>
    <p:sldId id="511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3FFCD"/>
    <a:srgbClr val="9B3937"/>
    <a:srgbClr val="C053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3286" autoAdjust="0"/>
  </p:normalViewPr>
  <p:slideViewPr>
    <p:cSldViewPr>
      <p:cViewPr varScale="1">
        <p:scale>
          <a:sx n="74" d="100"/>
          <a:sy n="74" d="100"/>
        </p:scale>
        <p:origin x="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5" y="11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3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42844" y="1988840"/>
            <a:ext cx="8858312" cy="1728192"/>
          </a:xfrm>
        </p:spPr>
        <p:txBody>
          <a:bodyPr>
            <a:normAutofit/>
          </a:bodyPr>
          <a:lstStyle/>
          <a:p>
            <a:r>
              <a:rPr lang="hu-HU" sz="1800" dirty="0"/>
              <a:t>Nowelizacja przepisów rozporządzeń dla poddziałań: </a:t>
            </a:r>
            <a:br>
              <a:rPr lang="hu-HU" sz="1800" dirty="0"/>
            </a:br>
            <a:r>
              <a:rPr lang="hu-HU" sz="1800" dirty="0"/>
              <a:t>19.2 „</a:t>
            </a:r>
            <a:r>
              <a:rPr lang="hu-HU" sz="1800" i="1" dirty="0"/>
              <a:t>Wsparcie na wdrażanie operacji w ramach strategii rozwoju lokalnego</a:t>
            </a:r>
            <a:br>
              <a:rPr lang="hu-HU" sz="1800" i="1" dirty="0"/>
            </a:br>
            <a:r>
              <a:rPr lang="hu-HU" sz="1800" i="1" dirty="0"/>
              <a:t>kierowanego przez społeczność</a:t>
            </a:r>
            <a:r>
              <a:rPr lang="hu-HU" sz="1800" dirty="0"/>
              <a:t>” </a:t>
            </a:r>
            <a:br>
              <a:rPr lang="hu-HU" sz="1800" dirty="0"/>
            </a:br>
            <a:r>
              <a:rPr lang="hu-HU" sz="1800" dirty="0"/>
              <a:t>19.3 „</a:t>
            </a:r>
            <a:r>
              <a:rPr lang="pl-PL" sz="1800" dirty="0"/>
              <a:t>Przygotowanie i realizacja działań w zakresie współpracy </a:t>
            </a:r>
            <a:br>
              <a:rPr lang="pl-PL" sz="1800" dirty="0"/>
            </a:br>
            <a:r>
              <a:rPr lang="pl-PL" sz="1800" dirty="0"/>
              <a:t>z lokalną grupą działania” </a:t>
            </a:r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79512" y="3717032"/>
            <a:ext cx="8858312" cy="93610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ea typeface="Times New Roman"/>
                <a:cs typeface="Times New Roman"/>
              </a:rPr>
              <a:t>Beata Rodak</a:t>
            </a:r>
            <a:br>
              <a:rPr lang="pl-PL" sz="1600" dirty="0">
                <a:ea typeface="Times New Roman"/>
                <a:cs typeface="Times New Roman"/>
              </a:rPr>
            </a:br>
            <a:r>
              <a:rPr lang="pl-PL" sz="1600" dirty="0">
                <a:ea typeface="Times New Roman"/>
                <a:cs typeface="Times New Roman"/>
              </a:rPr>
              <a:t>Naczelnik Wydziału Aktywizacji Obszarów Wiejskich</a:t>
            </a:r>
            <a:endParaRPr lang="pl-PL" sz="16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5375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Posiedzenie Grupy Tematycznej ds. LEADER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7 lipca 2020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82B8C1-9434-426D-BB4C-629DD85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5805858"/>
          </a:xfrm>
        </p:spPr>
        <p:txBody>
          <a:bodyPr/>
          <a:lstStyle/>
          <a:p>
            <a:r>
              <a:rPr lang="pl-PL" dirty="0"/>
              <a:t>Poddziałanie 19.3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53C1DC-A609-4007-A9EA-8486714B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91" y="6237312"/>
            <a:ext cx="7620596" cy="1206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725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Zestawienie projektowanych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zwiększenie limitu pomocy z 5% do 10% kwoty określonej w ramach poddziałania 19.2 w umowie ramowej,</a:t>
            </a:r>
          </a:p>
          <a:p>
            <a:r>
              <a:rPr lang="pl-PL" sz="2000" dirty="0"/>
              <a:t>doprecyzowanie kryterium wyboru dotyczącego doświadczenia LGD – dodanie doświadczenia członków tych LGD,</a:t>
            </a:r>
          </a:p>
          <a:p>
            <a:r>
              <a:rPr lang="pl-PL" sz="2000" dirty="0"/>
              <a:t>usunięcie z katalogu kosztów niekwalifikowalnych kosztów wynagrodzenia i innych świadczeń w ramach realizacji projektu współpracy, które dotyczą osoby koordynującej projekt współpracy i jednocześnie zatrudnionej w LGD w ramach poddziałania 19.4,</a:t>
            </a:r>
          </a:p>
          <a:p>
            <a:r>
              <a:rPr lang="pl-PL" sz="2000" dirty="0"/>
              <a:t>możliwość złożenia weksla niezupełnego (in blanco) wraz z deklaracją wekslową przez LGD na etapie składania pierwszego wniosku o płatność/drugiego uzupełnienia tego wniosku, </a:t>
            </a:r>
          </a:p>
          <a:p>
            <a:r>
              <a:rPr lang="pl-PL" sz="2000" dirty="0"/>
              <a:t>zniesienie regulacji dotyczącej konkurencyjnego trybu wykonawcy w związku ze zmianą ustawy o wspieraniu rozwoju obszarów wiejskich w tym zakresie-uchylenie brzmienia przepisu art. 43a ust. 6 ustawy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1531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Przepisy przejściowe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Do przyznawania pomocy w sprawach objętych postępowaniami wszczętymi i niezakończonymi zawarciem umowy stosuje się przepisy nadane </a:t>
            </a:r>
            <a:r>
              <a:rPr lang="pl-PL" sz="2000" u="sng" dirty="0"/>
              <a:t>rozporządzeniem zmieniającym.</a:t>
            </a:r>
          </a:p>
          <a:p>
            <a:endParaRPr lang="pl-PL" sz="2000" u="sng" dirty="0"/>
          </a:p>
          <a:p>
            <a:r>
              <a:rPr lang="pl-PL" sz="2000" dirty="0"/>
              <a:t>Do wypłaty środków na podstawie umowy, która została zawarta w związku z postępowaniami wszczętymi przed dniem wejścia w życie rozporządzenia zmieniającego, stosuje się przepisy nadane </a:t>
            </a:r>
            <a:r>
              <a:rPr lang="pl-PL" sz="2000" u="sng" dirty="0"/>
              <a:t>rozporządzeniem zmieniającym.</a:t>
            </a:r>
          </a:p>
          <a:p>
            <a:endParaRPr lang="pl-PL" sz="2000" u="sng" dirty="0"/>
          </a:p>
          <a:p>
            <a:r>
              <a:rPr lang="pl-PL" sz="2000" dirty="0"/>
              <a:t>Do zabezpieczenia należytego wykonania przez LGD zobowiązań określonych w</a:t>
            </a:r>
            <a:r>
              <a:rPr lang="pl-PL" sz="2000" b="1" dirty="0"/>
              <a:t> </a:t>
            </a:r>
            <a:r>
              <a:rPr lang="pl-PL" sz="2000" dirty="0"/>
              <a:t>umowach o przyznaniu pomocy finansowej, stosuje się przepisy w brzmieniu nadanym </a:t>
            </a:r>
            <a:r>
              <a:rPr lang="pl-PL" sz="2000" u="sng" dirty="0"/>
              <a:t>rozporządzeniem zmieniającym</a:t>
            </a:r>
            <a:r>
              <a:rPr lang="pl-PL" sz="2000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33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/>
              <a:t>Dziękuję za uwagę </a:t>
            </a:r>
            <a:endParaRPr lang="en-GB" b="1" dirty="0"/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82B8C1-9434-426D-BB4C-629DD85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5805858"/>
          </a:xfrm>
        </p:spPr>
        <p:txBody>
          <a:bodyPr/>
          <a:lstStyle/>
          <a:p>
            <a:r>
              <a:rPr lang="pl-PL" dirty="0"/>
              <a:t>Poddziałanie 19.2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53C1DC-A609-4007-A9EA-8486714B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91" y="6237312"/>
            <a:ext cx="7620596" cy="1206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3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Zestawienie projektowanych zmian – podejmowanie działalności gospodarczej (1)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85852" y="1196752"/>
            <a:ext cx="7678636" cy="5161206"/>
          </a:xfrm>
        </p:spPr>
        <p:txBody>
          <a:bodyPr>
            <a:normAutofit/>
          </a:bodyPr>
          <a:lstStyle/>
          <a:p>
            <a:r>
              <a:rPr lang="pl-PL" sz="2000" b="1" dirty="0"/>
              <a:t>zmiana warunków przyznania pomocy: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skrócenie okresu niewykonywania działalności gospodarczej z 2 lat do 3 miesięcy poprzedzających dzień złożenia wniosku o przyznanie pomocy</a:t>
            </a:r>
            <a:r>
              <a:rPr lang="pl-PL" sz="2000" dirty="0"/>
              <a:t>;</a:t>
            </a:r>
            <a:endParaRPr lang="pl-PL" sz="2000" u="sng" dirty="0"/>
          </a:p>
          <a:p>
            <a:r>
              <a:rPr lang="pl-PL" sz="2000" b="1" dirty="0"/>
              <a:t>zmiana warunków wypłaty pomocy</a:t>
            </a:r>
            <a:r>
              <a:rPr lang="pl-PL" sz="2000" dirty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wymogu podjęcia działalności gospodarczej (problemy interpretacyjne) i zastąpienie go obowiązkiem zarejestrowania działalności gospodarczej w CEIDG na etapie wypłaty I transzy pomocy,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przesunięcie obowiązku zgłoszenia do ubezpieczeń społecznych z tytułu wykonywania działalności gospodarczej na etap wypłaty II transzy pomocy, z wyłączeniem beneficjentów objętych w momencie składania wniosku zasiłkiem macierzyńskim.</a:t>
            </a:r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268467" y="1052736"/>
            <a:ext cx="7750074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altLang="pl-PL" sz="1400" b="0" i="1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981322"/>
          </a:xfrm>
        </p:spPr>
        <p:txBody>
          <a:bodyPr>
            <a:normAutofit/>
          </a:bodyPr>
          <a:lstStyle/>
          <a:p>
            <a:r>
              <a:rPr lang="pl-PL" sz="2400" dirty="0"/>
              <a:t>Zestawienie projektowanych zmian – podejmowanie działalności gospodarczej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196752"/>
            <a:ext cx="7678636" cy="5161206"/>
          </a:xfrm>
        </p:spPr>
        <p:txBody>
          <a:bodyPr>
            <a:normAutofit/>
          </a:bodyPr>
          <a:lstStyle/>
          <a:p>
            <a:r>
              <a:rPr lang="pl-PL" sz="2000" b="1" dirty="0"/>
              <a:t>Zmiana zobowiązań umownych: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wykonywanie działalności gospodarczej, podleganie ubezpieczeniom społecznym z tytułu wykonywania działalności gospodarczej lub utrzymanie miejsca pracy przez łącznie co najmniej 2 lata, jednak nie później niż do upływu 2-óch lat od dnia wypłaty II transzy pomocy-większa elastyczność dla samozatrudnionych w odniesieniu do opłacania składek ZUS,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wymogu opłacania składek ZUS z tytułu wykonywania działalności gospodarczej w przypadku zbiegu tytułów do ubezpieczeń społecznych - objęcie beneficjenta prawem do zasiłku macierzyńskiego,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utrzymanie miejsca pracy również przez samego beneficjenta (samozatrudnienie), jeśli zgłosił się do ZUS z tytułu wykonywania działalności gospodarczej i podlega tym ubezpieczeniom - rozwiązanie korzystne w przypadku problemów z zatrudnieniem pracownika na umowę o pracę i jego utrzymaniem.</a:t>
            </a:r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marL="0" indent="0" algn="just">
              <a:buNone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7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981322"/>
          </a:xfrm>
        </p:spPr>
        <p:txBody>
          <a:bodyPr>
            <a:normAutofit/>
          </a:bodyPr>
          <a:lstStyle/>
          <a:p>
            <a:r>
              <a:rPr lang="pl-PL" sz="2400" dirty="0"/>
              <a:t>Zestawienie projektowanych zmian – podejmowanie działalności gospodarczej (3)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908720"/>
            <a:ext cx="7678636" cy="5449238"/>
          </a:xfrm>
        </p:spPr>
        <p:txBody>
          <a:bodyPr>
            <a:normAutofit/>
          </a:bodyPr>
          <a:lstStyle/>
          <a:p>
            <a:endParaRPr lang="pl-PL" sz="2000" b="1" dirty="0"/>
          </a:p>
          <a:p>
            <a:r>
              <a:rPr lang="pl-PL" sz="2000" b="1" dirty="0"/>
              <a:t>Zmiana zobowiązań umownych w zakresie podejmowania działalności gospodarczej:</a:t>
            </a:r>
          </a:p>
          <a:p>
            <a:endParaRPr lang="pl-PL" sz="2000" b="1" dirty="0"/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utrzymanie miejsca pracy również przez samego beneficjenta (samozatrudnienie), jeśli zgłosił się do ZUS z tytułu wykonywania działalności gospodarczej i podlega tym ubezpieczeniom - rozwiązanie korzystne w przypadku problemów z zatrudnieniem pracownika na umowę o pracę i jego utrzymaniem.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obowiązku osiągnięcia co najmniej 30% poziomu sprzedaży produktów lub usług w okresie roku od dnia wypłaty II transzy pomocy.</a:t>
            </a:r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marL="0" indent="0" algn="just">
              <a:buNone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22082" cy="797266"/>
          </a:xfrm>
        </p:spPr>
        <p:txBody>
          <a:bodyPr>
            <a:noAutofit/>
          </a:bodyPr>
          <a:lstStyle/>
          <a:p>
            <a:r>
              <a:rPr lang="pl-PL" sz="2400" dirty="0"/>
              <a:t>Zestawienie projektowanych zmian – rozwijanie </a:t>
            </a:r>
            <a:br>
              <a:rPr lang="pl-PL" sz="2400" dirty="0"/>
            </a:br>
            <a:r>
              <a:rPr lang="pl-PL" sz="2400" dirty="0"/>
              <a:t>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124744"/>
            <a:ext cx="7678636" cy="5233214"/>
          </a:xfrm>
        </p:spPr>
        <p:txBody>
          <a:bodyPr>
            <a:normAutofit/>
          </a:bodyPr>
          <a:lstStyle/>
          <a:p>
            <a:r>
              <a:rPr lang="pl-PL" sz="2000" b="1" dirty="0"/>
              <a:t>Zmiana zobowiązań umownych:</a:t>
            </a:r>
          </a:p>
          <a:p>
            <a:endParaRPr lang="pl-PL" sz="2000" b="1" dirty="0"/>
          </a:p>
          <a:p>
            <a:pPr>
              <a:buFont typeface="Arial" pitchFamily="34" charset="0"/>
              <a:buChar char="•"/>
            </a:pPr>
            <a:r>
              <a:rPr lang="pl-PL" sz="2000" i="1" dirty="0"/>
              <a:t>utrzymanie miejsca pracy przez okres 3 lat od dnia wypłaty płatności końcowej tylko w odniesieniu </a:t>
            </a:r>
            <a:r>
              <a:rPr lang="pl-PL" sz="2000" i="1"/>
              <a:t>do </a:t>
            </a:r>
            <a:r>
              <a:rPr lang="pl-PL" sz="2000" i="1" smtClean="0"/>
              <a:t>1 </a:t>
            </a:r>
            <a:r>
              <a:rPr lang="pl-PL" sz="2000" i="1" dirty="0"/>
              <a:t>miejsca pracy, a nie jak dotychczas utrzymanie wszystkich miejsc pracy (z momentu bazowego oraz utworzonych w wyniku realizacji operacji),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/>
              <a:t>zniesienie obowiązku do osiągnięcia co najmniej 30% poziomu sprzedaży produktów lub usług w okresie roku od dnia wypłaty płatności końcowej. </a:t>
            </a:r>
          </a:p>
        </p:txBody>
      </p:sp>
    </p:spTree>
    <p:extLst>
      <p:ext uri="{BB962C8B-B14F-4D97-AF65-F5344CB8AC3E}">
        <p14:creationId xmlns:p14="http://schemas.microsoft.com/office/powerpoint/2010/main" val="1979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125338"/>
          </a:xfrm>
        </p:spPr>
        <p:txBody>
          <a:bodyPr>
            <a:normAutofit/>
          </a:bodyPr>
          <a:lstStyle/>
          <a:p>
            <a:r>
              <a:rPr lang="pl-PL" sz="2400" dirty="0"/>
              <a:t>Dodatkowe zmiany m.in. wynikające z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możliwość załatwiania spraw bez konieczności osobistego stawiennictwa wnioskodawców lub beneficjentów i kontaktu z pracownikami podmiotów wdrażających-wykorzystanie narzędzi informatycznych,</a:t>
            </a:r>
          </a:p>
          <a:p>
            <a:r>
              <a:rPr lang="pl-PL" sz="2000" dirty="0"/>
              <a:t>możliwość złożenia weksla niezupełnego (in blanco) wraz z deklaracją wekslową przez beneficjenta na etapie składania pierwszego wniosku o płatność/II uzupełnienia tego wniosku,</a:t>
            </a:r>
          </a:p>
          <a:p>
            <a:r>
              <a:rPr lang="pl-PL" sz="2000" dirty="0"/>
              <a:t>zniesienie obowiązku ustanowienia zabezpieczenia należytego wykonania umowy (weksel in blanco) w odniesieniu do podmiotów ubiegających się o przyznanie pomocy, będącymi w ramach danej operacji wyłącznie JSFP-znikome ryzyko problemów z regulacją zobowiązań oraz brak zakazu z art. 58 rozporządzenia UE nr 1306/2013,</a:t>
            </a:r>
          </a:p>
        </p:txBody>
      </p:sp>
    </p:spTree>
    <p:extLst>
      <p:ext uri="{BB962C8B-B14F-4D97-AF65-F5344CB8AC3E}">
        <p14:creationId xmlns:p14="http://schemas.microsoft.com/office/powerpoint/2010/main" val="726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Dodatkowe zmiany m.in. wynikające z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zniesienie regulacji dotyczącej konkurencyjnego trybu wykonawcy w związku ze zmianą ustawy o wspieraniu rozwoju obszarów wiejskich w tym zakresie-uchylenie brzmienia przepisu art. 43a ust. 6 ustawy,</a:t>
            </a:r>
          </a:p>
          <a:p>
            <a:r>
              <a:rPr lang="pl-PL" sz="2000" dirty="0"/>
              <a:t>dostosowanie przepisów do zmian w ustawie o krajowym systemie ewidencji producentów, ewidencji gospodarstw rolnych oraz ewidencji wniosków o przyznanie płatności, umożliwiających uzyskanie odrębnych numerów identyfikacyjnych przez osoby, które zamierzają ubiegać się o wsparcie inwestycji współfinansowanych ze środków Unii Europejskiej, administrowanych przez ARiMR.</a:t>
            </a:r>
          </a:p>
        </p:txBody>
      </p:sp>
    </p:spTree>
    <p:extLst>
      <p:ext uri="{BB962C8B-B14F-4D97-AF65-F5344CB8AC3E}">
        <p14:creationId xmlns:p14="http://schemas.microsoft.com/office/powerpoint/2010/main" val="413271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Przepisy przejściowe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zastosowanie zmienianych regulacji w zakresie przyznania pomocy -3 miesięczny termin niewykonywania działalności gospodarczej przed złożeniem wniosku o przyznanie pomocy - do postępowań w ramach wszystkich naborów, które nie zakończą się przed wejściem w życie nowelizowanych przepisów,</a:t>
            </a:r>
          </a:p>
          <a:p>
            <a:r>
              <a:rPr lang="pl-PL" sz="2000" dirty="0"/>
              <a:t>zastosowanie zmienianych regulacji do realizacji wszystkich umów, w tym również po wypłacie płatności końcowej w okresie związania celem operacji,</a:t>
            </a:r>
          </a:p>
          <a:p>
            <a:r>
              <a:rPr lang="pl-PL" sz="2000" dirty="0"/>
              <a:t>zastosowanie zmienianych regulacji do wypłaty środków z tytułu pomocy finansowej,</a:t>
            </a:r>
          </a:p>
          <a:p>
            <a:r>
              <a:rPr lang="pl-PL" sz="2000" dirty="0"/>
              <a:t>zastosowanie zmienionych regulacji dotyczących należytego zabezpieczenia zobowiązań do wszystkich umów o przyznaniu pomocy-rozbieżność z przepisem art. 37a ustawy PROW (charakter epizodyczny),w zakresie którego również procedowana jest zmiana.</a:t>
            </a:r>
          </a:p>
        </p:txBody>
      </p:sp>
    </p:spTree>
    <p:extLst>
      <p:ext uri="{BB962C8B-B14F-4D97-AF65-F5344CB8AC3E}">
        <p14:creationId xmlns:p14="http://schemas.microsoft.com/office/powerpoint/2010/main" val="959024911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11139</TotalTime>
  <Words>835</Words>
  <Application>Microsoft Office PowerPoint</Application>
  <PresentationFormat>Pokaz na ekranie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Leader</vt:lpstr>
      <vt:lpstr>Nowelizacja przepisów rozporządzeń dla poddziałań:  19.2 „Wsparcie na wdrażanie operacji w ramach strategii rozwoju lokalnego kierowanego przez społeczność”  19.3 „Przygotowanie i realizacja działań w zakresie współpracy  z lokalną grupą działania” </vt:lpstr>
      <vt:lpstr>Poddziałanie 19.2</vt:lpstr>
      <vt:lpstr>Zestawienie projektowanych zmian – podejmowanie działalności gospodarczej (1)</vt:lpstr>
      <vt:lpstr>Zestawienie projektowanych zmian – podejmowanie działalności gospodarczej (2)</vt:lpstr>
      <vt:lpstr>Zestawienie projektowanych zmian – podejmowanie działalności gospodarczej (3)</vt:lpstr>
      <vt:lpstr>Zestawienie projektowanych zmian – rozwijanie  działalności gospodarczej</vt:lpstr>
      <vt:lpstr>Dodatkowe zmiany m.in. wynikające z COVID-19</vt:lpstr>
      <vt:lpstr>Dodatkowe zmiany m.in. wynikające z COVID-19</vt:lpstr>
      <vt:lpstr>Przepisy przejściowe</vt:lpstr>
      <vt:lpstr>Poddziałanie 19.3</vt:lpstr>
      <vt:lpstr>Zestawienie projektowanych zmian</vt:lpstr>
      <vt:lpstr>Przepisy przejściowe</vt:lpstr>
      <vt:lpstr>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Toshiba</cp:lastModifiedBy>
  <cp:revision>1123</cp:revision>
  <cp:lastPrinted>2020-07-07T12:34:10Z</cp:lastPrinted>
  <dcterms:created xsi:type="dcterms:W3CDTF">2009-06-02T12:46:28Z</dcterms:created>
  <dcterms:modified xsi:type="dcterms:W3CDTF">2020-07-07T13:15:23Z</dcterms:modified>
</cp:coreProperties>
</file>